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handoutMasterIdLst>
    <p:handoutMasterId r:id="rId44"/>
  </p:handoutMasterIdLst>
  <p:sldIdLst>
    <p:sldId id="256" r:id="rId2"/>
    <p:sldId id="257" r:id="rId3"/>
    <p:sldId id="259" r:id="rId4"/>
    <p:sldId id="260" r:id="rId5"/>
    <p:sldId id="258" r:id="rId6"/>
    <p:sldId id="261" r:id="rId7"/>
    <p:sldId id="307" r:id="rId8"/>
    <p:sldId id="265" r:id="rId9"/>
    <p:sldId id="314" r:id="rId10"/>
    <p:sldId id="315" r:id="rId11"/>
    <p:sldId id="316" r:id="rId12"/>
    <p:sldId id="320" r:id="rId13"/>
    <p:sldId id="321" r:id="rId14"/>
    <p:sldId id="322" r:id="rId15"/>
    <p:sldId id="323" r:id="rId16"/>
    <p:sldId id="324" r:id="rId17"/>
    <p:sldId id="329" r:id="rId18"/>
    <p:sldId id="267" r:id="rId19"/>
    <p:sldId id="275" r:id="rId20"/>
    <p:sldId id="276" r:id="rId21"/>
    <p:sldId id="330" r:id="rId22"/>
    <p:sldId id="281" r:id="rId23"/>
    <p:sldId id="327" r:id="rId24"/>
    <p:sldId id="326" r:id="rId25"/>
    <p:sldId id="287" r:id="rId26"/>
    <p:sldId id="308" r:id="rId27"/>
    <p:sldId id="310" r:id="rId28"/>
    <p:sldId id="311" r:id="rId29"/>
    <p:sldId id="309" r:id="rId30"/>
    <p:sldId id="288" r:id="rId31"/>
    <p:sldId id="312" r:id="rId32"/>
    <p:sldId id="313" r:id="rId33"/>
    <p:sldId id="328" r:id="rId34"/>
    <p:sldId id="289" r:id="rId35"/>
    <p:sldId id="319" r:id="rId36"/>
    <p:sldId id="318" r:id="rId37"/>
    <p:sldId id="293" r:id="rId38"/>
    <p:sldId id="295" r:id="rId39"/>
    <p:sldId id="297" r:id="rId40"/>
    <p:sldId id="298" r:id="rId41"/>
    <p:sldId id="305" r:id="rId42"/>
    <p:sldId id="331" r:id="rId43"/>
  </p:sldIdLst>
  <p:sldSz cx="9144000" cy="6858000" type="screen4x3"/>
  <p:notesSz cx="6797675" cy="9926638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19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755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A7B091-87DB-4E7B-A0FA-67C443E5195E}" type="datetimeFigureOut">
              <a:rPr lang="hu-HU" smtClean="0"/>
              <a:pPr/>
              <a:t>2018.03.01.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D9DB46-B4E8-4335-B430-BDDE77A36C5C}" type="slidenum">
              <a:rPr lang="hu-HU" smtClean="0"/>
              <a:pPr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xmlns="" val="246046192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29165-1BB9-49A9-AC04-CA48200EB388}" type="datetimeFigureOut">
              <a:rPr lang="hu-HU" smtClean="0"/>
              <a:pPr/>
              <a:t>2018.03.01.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DEE62FE8-247B-432F-AA8C-16EEDE18BBB9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29165-1BB9-49A9-AC04-CA48200EB388}" type="datetimeFigureOut">
              <a:rPr lang="hu-HU" smtClean="0"/>
              <a:pPr/>
              <a:t>2018.03.01.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2FE8-247B-432F-AA8C-16EEDE18BBB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29165-1BB9-49A9-AC04-CA48200EB388}" type="datetimeFigureOut">
              <a:rPr lang="hu-HU" smtClean="0"/>
              <a:pPr/>
              <a:t>2018.03.01.</a:t>
            </a:fld>
            <a:endParaRPr lang="hu-HU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2FE8-247B-432F-AA8C-16EEDE18BBB9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29165-1BB9-49A9-AC04-CA48200EB388}" type="datetimeFigureOut">
              <a:rPr lang="hu-HU" smtClean="0"/>
              <a:pPr/>
              <a:t>2018.03.01.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2FE8-247B-432F-AA8C-16EEDE18BBB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29165-1BB9-49A9-AC04-CA48200EB388}" type="datetimeFigureOut">
              <a:rPr lang="hu-HU" smtClean="0"/>
              <a:pPr/>
              <a:t>2018.03.01.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2FE8-247B-432F-AA8C-16EEDE18BBB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29165-1BB9-49A9-AC04-CA48200EB388}" type="datetimeFigureOut">
              <a:rPr lang="hu-HU" smtClean="0"/>
              <a:pPr/>
              <a:t>2018.03.01.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2FE8-247B-432F-AA8C-16EEDE18BBB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29165-1BB9-49A9-AC04-CA48200EB388}" type="datetimeFigureOut">
              <a:rPr lang="hu-HU" smtClean="0"/>
              <a:pPr/>
              <a:t>2018.03.01.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2FE8-247B-432F-AA8C-16EEDE18BBB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29165-1BB9-49A9-AC04-CA48200EB388}" type="datetimeFigureOut">
              <a:rPr lang="hu-HU" smtClean="0"/>
              <a:pPr/>
              <a:t>2018.03.01.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2FE8-247B-432F-AA8C-16EEDE18BBB9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hu-HU" smtClean="0"/>
              <a:t>Kép beszúrásához kattintson az ikonra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29165-1BB9-49A9-AC04-CA48200EB388}" type="datetimeFigureOut">
              <a:rPr lang="hu-HU" smtClean="0"/>
              <a:pPr/>
              <a:t>2018.03.01.</a:t>
            </a:fld>
            <a:endParaRPr lang="hu-H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2FE8-247B-432F-AA8C-16EEDE18BBB9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hu-HU" smtClean="0"/>
              <a:t>Mintacím szerkesztése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29165-1BB9-49A9-AC04-CA48200EB388}" type="datetimeFigureOut">
              <a:rPr lang="hu-HU" smtClean="0"/>
              <a:pPr/>
              <a:t>2018.03.01.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2FE8-247B-432F-AA8C-16EEDE18BBB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D29165-1BB9-49A9-AC04-CA48200EB388}" type="datetimeFigureOut">
              <a:rPr lang="hu-HU" smtClean="0"/>
              <a:pPr/>
              <a:t>2018.03.01.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E62FE8-247B-432F-AA8C-16EEDE18BBB9}" type="slidenum">
              <a:rPr lang="hu-HU" smtClean="0"/>
              <a:pPr/>
              <a:t>‹#›</a:t>
            </a:fld>
            <a:endParaRPr lang="hu-H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77D29165-1BB9-49A9-AC04-CA48200EB388}" type="datetimeFigureOut">
              <a:rPr lang="hu-HU" smtClean="0"/>
              <a:pPr/>
              <a:t>2018.03.01.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EE62FE8-247B-432F-AA8C-16EEDE18BBB9}" type="slidenum">
              <a:rPr lang="hu-HU" smtClean="0"/>
              <a:pPr/>
              <a:t>‹#›</a:t>
            </a:fld>
            <a:endParaRPr lang="hu-HU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1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hu-HU" dirty="0" err="1" smtClean="0"/>
              <a:t>Gyanó</a:t>
            </a:r>
            <a:r>
              <a:rPr lang="hu-HU" dirty="0" smtClean="0"/>
              <a:t> </a:t>
            </a:r>
            <a:r>
              <a:rPr lang="hu-HU" dirty="0" err="1" smtClean="0"/>
              <a:t>szilvia</a:t>
            </a:r>
            <a:r>
              <a:rPr lang="hu-HU" dirty="0" smtClean="0"/>
              <a:t> </a:t>
            </a:r>
          </a:p>
          <a:p>
            <a:r>
              <a:rPr lang="hu-HU" dirty="0" smtClean="0"/>
              <a:t>2016.November 12.</a:t>
            </a:r>
            <a:endParaRPr lang="hu-HU" dirty="0"/>
          </a:p>
        </p:txBody>
      </p:sp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 smtClean="0"/>
              <a:t>Szentgyörgyvári értékek</a:t>
            </a:r>
            <a:endParaRPr lang="hu-H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1993"/>
            <a:ext cx="2057146" cy="244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1662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Természeti környezet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a </a:t>
            </a:r>
            <a:r>
              <a:rPr lang="hu-HU" dirty="0" err="1"/>
              <a:t>Kelet-Zalai-dombsághoz</a:t>
            </a:r>
            <a:r>
              <a:rPr lang="hu-HU" dirty="0"/>
              <a:t>, </a:t>
            </a:r>
            <a:r>
              <a:rPr lang="hu-HU" dirty="0" err="1"/>
              <a:t>másnéven</a:t>
            </a:r>
            <a:r>
              <a:rPr lang="hu-HU" dirty="0"/>
              <a:t> </a:t>
            </a:r>
            <a:r>
              <a:rPr lang="hu-HU" dirty="0" err="1"/>
              <a:t>a</a:t>
            </a:r>
            <a:r>
              <a:rPr lang="hu-HU" dirty="0"/>
              <a:t> </a:t>
            </a:r>
            <a:r>
              <a:rPr lang="hu-HU" dirty="0" err="1"/>
              <a:t>Zalahátsághoz</a:t>
            </a:r>
            <a:r>
              <a:rPr lang="hu-HU" dirty="0"/>
              <a:t> tartozik</a:t>
            </a:r>
          </a:p>
          <a:p>
            <a:pPr marL="114300" indent="0">
              <a:buNone/>
            </a:pPr>
            <a:endParaRPr lang="hu-HU" dirty="0" smtClean="0"/>
          </a:p>
          <a:p>
            <a:r>
              <a:rPr lang="hu-HU" dirty="0" smtClean="0"/>
              <a:t>változatos </a:t>
            </a:r>
            <a:r>
              <a:rPr lang="hu-HU" dirty="0"/>
              <a:t>térszíni </a:t>
            </a:r>
            <a:r>
              <a:rPr lang="hu-HU" dirty="0" smtClean="0"/>
              <a:t>formák</a:t>
            </a:r>
          </a:p>
          <a:p>
            <a:pPr lvl="1"/>
            <a:r>
              <a:rPr lang="hu-HU" dirty="0" smtClean="0"/>
              <a:t>Zala </a:t>
            </a:r>
            <a:r>
              <a:rPr lang="hu-HU" dirty="0"/>
              <a:t>folyó és mocsaras </a:t>
            </a:r>
            <a:r>
              <a:rPr lang="hu-HU" dirty="0" smtClean="0"/>
              <a:t>völgy</a:t>
            </a:r>
          </a:p>
          <a:p>
            <a:pPr lvl="2"/>
            <a:r>
              <a:rPr lang="hu-HU" dirty="0"/>
              <a:t>„nád sás és </a:t>
            </a:r>
            <a:r>
              <a:rPr lang="hu-HU" dirty="0" smtClean="0"/>
              <a:t>Berek fából </a:t>
            </a:r>
            <a:r>
              <a:rPr lang="hu-HU" dirty="0"/>
              <a:t>álló berkek </a:t>
            </a:r>
            <a:r>
              <a:rPr lang="hu-HU" dirty="0" err="1" smtClean="0"/>
              <a:t>vagynak</a:t>
            </a:r>
            <a:r>
              <a:rPr lang="hu-HU" dirty="0" smtClean="0"/>
              <a:t>„</a:t>
            </a:r>
          </a:p>
          <a:p>
            <a:pPr lvl="2"/>
            <a:r>
              <a:rPr lang="hu-HU" dirty="0"/>
              <a:t>halászok, rákászok</a:t>
            </a:r>
            <a:endParaRPr lang="hu-HU" dirty="0" smtClean="0"/>
          </a:p>
          <a:p>
            <a:pPr lvl="2"/>
            <a:r>
              <a:rPr lang="hu-HU" dirty="0"/>
              <a:t>kisebb-nagyobb szigetszerű </a:t>
            </a:r>
            <a:r>
              <a:rPr lang="hu-HU" dirty="0" smtClean="0"/>
              <a:t>dombok</a:t>
            </a:r>
          </a:p>
          <a:p>
            <a:pPr lvl="1"/>
            <a:r>
              <a:rPr lang="hu-HU" dirty="0" smtClean="0"/>
              <a:t>enyhe </a:t>
            </a:r>
            <a:r>
              <a:rPr lang="hu-HU" dirty="0"/>
              <a:t>lejtésű </a:t>
            </a:r>
            <a:r>
              <a:rPr lang="hu-HU" dirty="0" smtClean="0"/>
              <a:t>dombok</a:t>
            </a:r>
          </a:p>
          <a:p>
            <a:pPr lvl="1"/>
            <a:r>
              <a:rPr lang="hu-HU" dirty="0"/>
              <a:t>meredek oldalú, erdővel borított, a 220 m tengerszínt feletti magasságot is elérő tetők</a:t>
            </a:r>
          </a:p>
        </p:txBody>
      </p:sp>
    </p:spTree>
    <p:extLst>
      <p:ext uri="{BB962C8B-B14F-4D97-AF65-F5344CB8AC3E}">
        <p14:creationId xmlns:p14="http://schemas.microsoft.com/office/powerpoint/2010/main" xmlns="" val="1119218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Természeti környezet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 smtClean="0"/>
              <a:t>Kedvező adottságok: az </a:t>
            </a:r>
            <a:r>
              <a:rPr lang="hu-HU" dirty="0" err="1"/>
              <a:t>újkőkortól</a:t>
            </a:r>
            <a:r>
              <a:rPr lang="hu-HU" dirty="0"/>
              <a:t> kezdődően folyamatosan lakott </a:t>
            </a:r>
            <a:r>
              <a:rPr lang="hu-HU" dirty="0" smtClean="0"/>
              <a:t>környék</a:t>
            </a:r>
          </a:p>
          <a:p>
            <a:r>
              <a:rPr lang="hu-HU" dirty="0" smtClean="0"/>
              <a:t>A </a:t>
            </a:r>
            <a:r>
              <a:rPr lang="hu-HU" dirty="0"/>
              <a:t>homokos, löszös, agyagos, egykor sűrű erdőkkel borított talaj mezőgazdasági termelésre kiválóan </a:t>
            </a:r>
            <a:r>
              <a:rPr lang="hu-HU" dirty="0" smtClean="0"/>
              <a:t>alkalmas </a:t>
            </a:r>
          </a:p>
          <a:p>
            <a:r>
              <a:rPr lang="hu-HU" dirty="0" smtClean="0"/>
              <a:t>A </a:t>
            </a:r>
            <a:r>
              <a:rPr lang="hu-HU" dirty="0"/>
              <a:t>folyóvölgyben található rétes láptalajok </a:t>
            </a:r>
            <a:r>
              <a:rPr lang="hu-HU" dirty="0" smtClean="0"/>
              <a:t>a </a:t>
            </a:r>
            <a:r>
              <a:rPr lang="hu-HU" dirty="0"/>
              <a:t>rét- és legelőgazdálkodást teszik </a:t>
            </a:r>
            <a:r>
              <a:rPr lang="hu-HU" dirty="0" smtClean="0"/>
              <a:t>lehetővé</a:t>
            </a:r>
          </a:p>
          <a:p>
            <a:pPr lvl="2"/>
            <a:r>
              <a:rPr lang="hu-HU" dirty="0"/>
              <a:t>A törökkor után továbbélő falvak az országút mentén sorakoztak, határukhoz a szántón, a szőlőhegyen, a kerteken, az erdőkön kívül a nagy kiterjedésű berek és mocsárvilág is hozzátartozott</a:t>
            </a:r>
          </a:p>
          <a:p>
            <a:pPr marL="685800" lvl="2" indent="0">
              <a:buNone/>
            </a:pPr>
            <a:endParaRPr lang="hu-HU" dirty="0" smtClean="0"/>
          </a:p>
          <a:p>
            <a:r>
              <a:rPr lang="hu-HU" dirty="0"/>
              <a:t>Szentgyörgyvár közelében 3 átkelő működött: az első a bókaházi Gombóc-réttől indult, s a Büki-patak és a </a:t>
            </a:r>
            <a:r>
              <a:rPr lang="hu-HU" dirty="0" err="1"/>
              <a:t>mándi-szentgyörgyvári</a:t>
            </a:r>
            <a:r>
              <a:rPr lang="hu-HU" dirty="0"/>
              <a:t> út találkozásánál ért ki; a második Hosszúfalut és vele szemközt Szentgyörgyvárt kötötte össze; egy harmadik pedig Zalaapátitól kezdve a sármelléki határ északi részébe jutott át</a:t>
            </a:r>
          </a:p>
          <a:p>
            <a:pPr marL="114300" indent="0">
              <a:buNone/>
            </a:pPr>
            <a:endParaRPr lang="hu-HU" dirty="0" smtClean="0"/>
          </a:p>
          <a:p>
            <a:pPr lvl="1"/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22608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MÁND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/>
              <a:t>három középkori </a:t>
            </a:r>
            <a:r>
              <a:rPr lang="hu-HU" dirty="0" smtClean="0"/>
              <a:t>falu</a:t>
            </a:r>
          </a:p>
          <a:p>
            <a:pPr lvl="1"/>
            <a:r>
              <a:rPr lang="hu-HU" dirty="0"/>
              <a:t>Mánd avagy </a:t>
            </a:r>
            <a:r>
              <a:rPr lang="hu-HU" dirty="0" err="1" smtClean="0"/>
              <a:t>Mándhida</a:t>
            </a:r>
            <a:endParaRPr lang="hu-HU" dirty="0" smtClean="0"/>
          </a:p>
          <a:p>
            <a:pPr lvl="2"/>
            <a:r>
              <a:rPr lang="hu-HU" dirty="0"/>
              <a:t>Az átkelő ill. a Zala-híd és a nádori közgyűlések miatt jelentős falu volt Mánd </a:t>
            </a:r>
            <a:endParaRPr lang="hu-HU" dirty="0" smtClean="0"/>
          </a:p>
          <a:p>
            <a:pPr lvl="2"/>
            <a:r>
              <a:rPr lang="hu-HU" dirty="0" smtClean="0"/>
              <a:t>a </a:t>
            </a:r>
            <a:r>
              <a:rPr lang="hu-HU" dirty="0" err="1"/>
              <a:t>mándi</a:t>
            </a:r>
            <a:r>
              <a:rPr lang="hu-HU" dirty="0"/>
              <a:t> híd és átkelő (rév) - a török támadások miatt állandó problémát jelentett a védelme. </a:t>
            </a:r>
          </a:p>
          <a:p>
            <a:pPr lvl="2"/>
            <a:endParaRPr lang="hu-HU" dirty="0"/>
          </a:p>
          <a:p>
            <a:pPr lvl="2"/>
            <a:r>
              <a:rPr lang="hu-HU" dirty="0" smtClean="0"/>
              <a:t>az </a:t>
            </a:r>
            <a:r>
              <a:rPr lang="hu-HU" dirty="0"/>
              <a:t>átkelőt védő vár</a:t>
            </a:r>
            <a:r>
              <a:rPr lang="hu-HU" dirty="0" smtClean="0"/>
              <a:t>.</a:t>
            </a:r>
          </a:p>
          <a:p>
            <a:pPr lvl="3"/>
            <a:r>
              <a:rPr lang="hu-HU" dirty="0"/>
              <a:t>Remetelaknak vagy </a:t>
            </a:r>
            <a:r>
              <a:rPr lang="hu-HU" dirty="0" err="1"/>
              <a:t>Berekpusztalaknak</a:t>
            </a:r>
            <a:r>
              <a:rPr lang="hu-HU" dirty="0"/>
              <a:t> nevezik, és „Ö hagyomány szerint török katonai tábor és temetkezési hely volt", </a:t>
            </a:r>
            <a:r>
              <a:rPr lang="hu-HU" dirty="0" smtClean="0"/>
              <a:t>régi </a:t>
            </a:r>
            <a:r>
              <a:rPr lang="hu-HU" dirty="0"/>
              <a:t>cserepeket és építőköveket találtak itt. </a:t>
            </a:r>
            <a:endParaRPr lang="hu-HU" dirty="0" smtClean="0"/>
          </a:p>
          <a:p>
            <a:pPr lvl="3"/>
            <a:r>
              <a:rPr lang="hu-HU" dirty="0" smtClean="0"/>
              <a:t>Zala m: 18 </a:t>
            </a:r>
            <a:r>
              <a:rPr lang="hu-HU" dirty="0"/>
              <a:t>ilyen </a:t>
            </a:r>
            <a:r>
              <a:rPr lang="hu-HU" dirty="0" smtClean="0"/>
              <a:t>létesítmény - kis </a:t>
            </a:r>
            <a:r>
              <a:rPr lang="hu-HU" dirty="0"/>
              <a:t>méretűek, kör alakúak, árok és sánc vagy árkok és sáncok övezik őket, többségük mocsárban, mocsár peremén vagy vízzel körülvett területen található, és egyiknek sem ismerjük semmilyen írott </a:t>
            </a:r>
            <a:r>
              <a:rPr lang="hu-HU" dirty="0" smtClean="0"/>
              <a:t>említését (Vándor László)</a:t>
            </a:r>
          </a:p>
          <a:p>
            <a:pPr lvl="3"/>
            <a:r>
              <a:rPr lang="hu-HU" dirty="0"/>
              <a:t>a vár jelentős szerepet töltött be a mindennapi </a:t>
            </a:r>
            <a:r>
              <a:rPr lang="hu-HU" dirty="0" smtClean="0"/>
              <a:t>védelemben</a:t>
            </a:r>
          </a:p>
          <a:p>
            <a:pPr lvl="3"/>
            <a:endParaRPr lang="hu-HU" dirty="0" smtClean="0"/>
          </a:p>
          <a:p>
            <a:pPr lvl="2"/>
            <a:r>
              <a:rPr lang="hu-HU" dirty="0" smtClean="0"/>
              <a:t>Zala megyében 25 nádori közgyűlés közül 16-nak ismerjük a pontos helyszínét. Ezek többsége, 9 alkalommal - 1354 és 1408 között kizárólag - </a:t>
            </a:r>
            <a:r>
              <a:rPr lang="hu-HU" dirty="0" err="1" smtClean="0"/>
              <a:t>Mándhidán</a:t>
            </a:r>
            <a:r>
              <a:rPr lang="hu-HU" dirty="0" smtClean="0"/>
              <a:t> volt</a:t>
            </a:r>
          </a:p>
          <a:p>
            <a:pPr lvl="1"/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530107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szentgyörgy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A falunak nevet adó középkori </a:t>
            </a:r>
            <a:r>
              <a:rPr lang="hu-HU" dirty="0" err="1"/>
              <a:t>Szentgyörgy</a:t>
            </a:r>
            <a:r>
              <a:rPr lang="hu-HU" dirty="0"/>
              <a:t> </a:t>
            </a:r>
            <a:r>
              <a:rPr lang="hu-HU" dirty="0" smtClean="0"/>
              <a:t>falu</a:t>
            </a:r>
          </a:p>
          <a:p>
            <a:pPr lvl="1"/>
            <a:r>
              <a:rPr lang="hu-HU" dirty="0" smtClean="0"/>
              <a:t>templomos </a:t>
            </a:r>
            <a:r>
              <a:rPr lang="hu-HU" dirty="0"/>
              <a:t>faluról van szó, </a:t>
            </a:r>
            <a:r>
              <a:rPr lang="hu-HU" dirty="0" smtClean="0"/>
              <a:t>amelynek védőszentje </a:t>
            </a:r>
            <a:r>
              <a:rPr lang="hu-HU" dirty="0"/>
              <a:t>Szent György volt</a:t>
            </a:r>
            <a:r>
              <a:rPr lang="hu-HU" dirty="0" smtClean="0"/>
              <a:t>.</a:t>
            </a:r>
          </a:p>
          <a:p>
            <a:pPr lvl="1"/>
            <a:r>
              <a:rPr lang="hu-HU" dirty="0"/>
              <a:t>Szűz Mária és Szent Márton mellett őt választotta segítőül Szent István király</a:t>
            </a:r>
            <a:r>
              <a:rPr lang="hu-HU" dirty="0" smtClean="0"/>
              <a:t>.</a:t>
            </a:r>
          </a:p>
          <a:p>
            <a:pPr lvl="1"/>
            <a:r>
              <a:rPr lang="hu-HU" dirty="0" smtClean="0"/>
              <a:t>Zalavár </a:t>
            </a:r>
            <a:r>
              <a:rPr lang="hu-HU" dirty="0"/>
              <a:t>határjárásában, 1335-ben említenek egy utat, amely </a:t>
            </a:r>
            <a:r>
              <a:rPr lang="hu-HU" dirty="0" err="1"/>
              <a:t>Kövesdevecser</a:t>
            </a:r>
            <a:r>
              <a:rPr lang="hu-HU" dirty="0"/>
              <a:t>, másként </a:t>
            </a:r>
            <a:r>
              <a:rPr lang="hu-HU" dirty="0" err="1"/>
              <a:t>Szentgyörgy</a:t>
            </a:r>
            <a:r>
              <a:rPr lang="hu-HU" dirty="0"/>
              <a:t> faluból jön, (...ad </a:t>
            </a:r>
            <a:r>
              <a:rPr lang="hu-HU" dirty="0" err="1"/>
              <a:t>unam</a:t>
            </a:r>
            <a:r>
              <a:rPr lang="hu-HU" dirty="0"/>
              <a:t> </a:t>
            </a:r>
            <a:r>
              <a:rPr lang="hu-HU" dirty="0" err="1"/>
              <a:t>viam</a:t>
            </a:r>
            <a:r>
              <a:rPr lang="hu-HU" dirty="0"/>
              <a:t> </a:t>
            </a:r>
            <a:r>
              <a:rPr lang="hu-HU" dirty="0" err="1"/>
              <a:t>que</a:t>
            </a:r>
            <a:r>
              <a:rPr lang="hu-HU" dirty="0"/>
              <a:t> </a:t>
            </a:r>
            <a:r>
              <a:rPr lang="hu-HU" dirty="0" err="1"/>
              <a:t>venit</a:t>
            </a:r>
            <a:r>
              <a:rPr lang="hu-HU" dirty="0"/>
              <a:t> de </a:t>
            </a:r>
            <a:r>
              <a:rPr lang="hu-HU" dirty="0" err="1"/>
              <a:t>possessione</a:t>
            </a:r>
            <a:r>
              <a:rPr lang="hu-HU" dirty="0"/>
              <a:t> </a:t>
            </a:r>
            <a:r>
              <a:rPr lang="hu-HU" dirty="0" err="1"/>
              <a:t>Kynesdewechee</a:t>
            </a:r>
            <a:r>
              <a:rPr lang="hu-HU" dirty="0"/>
              <a:t> </a:t>
            </a:r>
            <a:r>
              <a:rPr lang="hu-HU" dirty="0" err="1"/>
              <a:t>alio</a:t>
            </a:r>
            <a:r>
              <a:rPr lang="hu-HU" dirty="0"/>
              <a:t> </a:t>
            </a:r>
            <a:r>
              <a:rPr lang="hu-HU" dirty="0" err="1"/>
              <a:t>nomine</a:t>
            </a:r>
            <a:r>
              <a:rPr lang="hu-HU" dirty="0"/>
              <a:t> </a:t>
            </a:r>
            <a:r>
              <a:rPr lang="hu-HU" dirty="0" err="1"/>
              <a:t>Zenthgerge</a:t>
            </a:r>
            <a:r>
              <a:rPr lang="hu-HU" dirty="0"/>
              <a:t> </a:t>
            </a:r>
            <a:r>
              <a:rPr lang="hu-HU" dirty="0" err="1"/>
              <a:t>vocata</a:t>
            </a:r>
            <a:r>
              <a:rPr lang="hu-HU" dirty="0" smtClean="0"/>
              <a:t>...) </a:t>
            </a:r>
          </a:p>
          <a:p>
            <a:pPr lvl="1"/>
            <a:r>
              <a:rPr lang="hu-HU" dirty="0" smtClean="0"/>
              <a:t>hol </a:t>
            </a:r>
            <a:r>
              <a:rPr lang="hu-HU" dirty="0"/>
              <a:t>állt a középkorban </a:t>
            </a:r>
            <a:r>
              <a:rPr lang="hu-HU" dirty="0" err="1"/>
              <a:t>Szentgyörgy</a:t>
            </a:r>
            <a:r>
              <a:rPr lang="hu-HU" dirty="0"/>
              <a:t> </a:t>
            </a:r>
            <a:r>
              <a:rPr lang="hu-HU" dirty="0" smtClean="0"/>
              <a:t>falu?</a:t>
            </a:r>
          </a:p>
          <a:p>
            <a:pPr lvl="2"/>
            <a:r>
              <a:rPr lang="pt-BR" dirty="0"/>
              <a:t>A község temetője a falu északkeleti </a:t>
            </a:r>
            <a:r>
              <a:rPr lang="pt-BR" dirty="0" smtClean="0"/>
              <a:t>részén</a:t>
            </a:r>
            <a:endParaRPr lang="hu-HU" dirty="0" smtClean="0"/>
          </a:p>
          <a:p>
            <a:pPr lvl="3"/>
            <a:r>
              <a:rPr lang="hu-HU" dirty="0"/>
              <a:t>falu valamikor a 11-13. században keletkezett, és addig állt itt, amíg a 16. században, a török portyák fenyegetésének hatására lakói nem költöztek le közvetlenül a biztonságot jelentő vár mellé. A mocsaras környezetből a török veszély elmúltával került aztán át a falu a mai helyére, a Zala völgyét kísérő dombvonulat aljára.</a:t>
            </a:r>
          </a:p>
        </p:txBody>
      </p:sp>
    </p:spTree>
    <p:extLst>
      <p:ext uri="{BB962C8B-B14F-4D97-AF65-F5344CB8AC3E}">
        <p14:creationId xmlns:p14="http://schemas.microsoft.com/office/powerpoint/2010/main" xmlns="" val="38387790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err="1" smtClean="0"/>
              <a:t>Betefa</a:t>
            </a:r>
            <a:r>
              <a:rPr lang="hu-HU" dirty="0" smtClean="0"/>
              <a:t> / </a:t>
            </a:r>
            <a:r>
              <a:rPr lang="hu-HU" dirty="0" err="1" smtClean="0"/>
              <a:t>bőtefa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Mánd(</a:t>
            </a:r>
            <a:r>
              <a:rPr lang="hu-HU" dirty="0" err="1"/>
              <a:t>hida</a:t>
            </a:r>
            <a:r>
              <a:rPr lang="hu-HU" dirty="0"/>
              <a:t>) és </a:t>
            </a:r>
            <a:r>
              <a:rPr lang="hu-HU" dirty="0" err="1"/>
              <a:t>Szentgyörgy</a:t>
            </a:r>
            <a:r>
              <a:rPr lang="hu-HU" dirty="0"/>
              <a:t> között helyezkedett el a </a:t>
            </a:r>
            <a:r>
              <a:rPr lang="hu-HU" dirty="0" err="1"/>
              <a:t>Betefa</a:t>
            </a:r>
            <a:r>
              <a:rPr lang="hu-HU" dirty="0"/>
              <a:t> vagy </a:t>
            </a:r>
            <a:r>
              <a:rPr lang="hu-HU" dirty="0" err="1"/>
              <a:t>Bőtefa</a:t>
            </a:r>
            <a:r>
              <a:rPr lang="hu-HU" dirty="0"/>
              <a:t> nevű középkori </a:t>
            </a:r>
            <a:r>
              <a:rPr lang="hu-HU" dirty="0" smtClean="0"/>
              <a:t>falu</a:t>
            </a:r>
          </a:p>
          <a:p>
            <a:pPr lvl="1"/>
            <a:r>
              <a:rPr lang="hu-HU" dirty="0"/>
              <a:t>1722-ben elhagyott kápolnája szerepel földrajzi megjelölésként</a:t>
            </a:r>
          </a:p>
        </p:txBody>
      </p:sp>
    </p:spTree>
    <p:extLst>
      <p:ext uri="{BB962C8B-B14F-4D97-AF65-F5344CB8AC3E}">
        <p14:creationId xmlns:p14="http://schemas.microsoft.com/office/powerpoint/2010/main" xmlns="" val="53215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népesség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hu-HU" dirty="0"/>
              <a:t>Szentgyörgyvár népessége viszonylag </a:t>
            </a:r>
            <a:r>
              <a:rPr lang="hu-HU" dirty="0" err="1"/>
              <a:t>homogénnak</a:t>
            </a:r>
            <a:r>
              <a:rPr lang="hu-HU" dirty="0"/>
              <a:t> mondható. A jobbágyok közepes vagy szegény módban élnek, az iparosok-kereskedők jelenléte minimális, kiugróan jó vagyoni helyzetet nem találunk. A szántóföldi művelésen kívül jelentős a halászat, az irtásgazdálkodás és a szőlőművelés, utóbbi és az állattartás biztosít lehetőséget értékesítésre, felhalmozásra.</a:t>
            </a:r>
          </a:p>
        </p:txBody>
      </p:sp>
    </p:spTree>
    <p:extLst>
      <p:ext uri="{BB962C8B-B14F-4D97-AF65-F5344CB8AC3E}">
        <p14:creationId xmlns:p14="http://schemas.microsoft.com/office/powerpoint/2010/main" xmlns="" val="314479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 község urai 18-19. sz.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gróf Széchényi </a:t>
            </a:r>
            <a:r>
              <a:rPr lang="hu-HU" dirty="0" smtClean="0"/>
              <a:t>Zsigmond</a:t>
            </a:r>
          </a:p>
          <a:p>
            <a:r>
              <a:rPr lang="hu-HU" dirty="0" smtClean="0"/>
              <a:t>1813-ban Széchenyi István</a:t>
            </a:r>
          </a:p>
          <a:p>
            <a:r>
              <a:rPr lang="hu-HU" dirty="0" smtClean="0"/>
              <a:t>Széchenyiek </a:t>
            </a:r>
            <a:r>
              <a:rPr lang="hu-HU" dirty="0"/>
              <a:t>örökösei: az </a:t>
            </a:r>
            <a:r>
              <a:rPr lang="hu-HU" dirty="0" err="1"/>
              <a:t>Oltay</a:t>
            </a:r>
            <a:r>
              <a:rPr lang="hu-HU" dirty="0"/>
              <a:t> és a </a:t>
            </a:r>
            <a:r>
              <a:rPr lang="hu-HU" dirty="0" err="1"/>
              <a:t>Nemestothy</a:t>
            </a:r>
            <a:r>
              <a:rPr lang="hu-HU" dirty="0"/>
              <a:t> Szabó családok</a:t>
            </a:r>
          </a:p>
        </p:txBody>
      </p:sp>
    </p:spTree>
    <p:extLst>
      <p:ext uri="{BB962C8B-B14F-4D97-AF65-F5344CB8AC3E}">
        <p14:creationId xmlns:p14="http://schemas.microsoft.com/office/powerpoint/2010/main" xmlns="" val="17227357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Gazdálkodás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hu-HU" dirty="0" smtClean="0"/>
              <a:t>18. sz. A falu határában őszi és tavaszi </a:t>
            </a:r>
            <a:r>
              <a:rPr lang="hu-HU" b="1" dirty="0" smtClean="0"/>
              <a:t>gabonát</a:t>
            </a:r>
            <a:r>
              <a:rPr lang="hu-HU" dirty="0" smtClean="0"/>
              <a:t> vetettek, rendszeresen többfélét: búzát, rozst, árpát, zabot, hajdinát, és meghonosodott már a kukorica is. A század második felére a búza mögött a kukoricának volt a legjobb hozama</a:t>
            </a:r>
          </a:p>
          <a:p>
            <a:r>
              <a:rPr lang="hu-HU" dirty="0"/>
              <a:t>Az 1790-es években készült összeírások az elvetett gabonák közül a búzát és a rozst jelölik meg nagyobb mennyiségűnek, 1813-14-ben a három zalai Széchényi-uradalomban együttesen megint a rozs az első. A </a:t>
            </a:r>
            <a:r>
              <a:rPr lang="hu-HU" b="1" dirty="0"/>
              <a:t>rozs </a:t>
            </a:r>
            <a:r>
              <a:rPr lang="hu-HU" dirty="0"/>
              <a:t>töltötte be a térségben a kenyérgabona szerepét, s általában a gabonának nagy keletje volt a piacon, az európai háborúk és a hadseregnek történő szállítás lehetőségei miatt</a:t>
            </a:r>
            <a:r>
              <a:rPr lang="hu-HU" dirty="0" smtClean="0"/>
              <a:t>.</a:t>
            </a:r>
          </a:p>
          <a:p>
            <a:r>
              <a:rPr lang="hu-HU" dirty="0"/>
              <a:t>A gabona mellett legfontosabb élelmiszer és kereskedelmi cikk a </a:t>
            </a:r>
            <a:r>
              <a:rPr lang="hu-HU" b="1" dirty="0"/>
              <a:t>burgonya</a:t>
            </a:r>
            <a:r>
              <a:rPr lang="hu-HU" dirty="0"/>
              <a:t> volt. Kétfajtát termeltek, a rózsakrumplit és az Ella </a:t>
            </a:r>
            <a:r>
              <a:rPr lang="hu-HU" dirty="0" smtClean="0"/>
              <a:t>krumplit</a:t>
            </a:r>
            <a:endParaRPr lang="hu-HU" dirty="0"/>
          </a:p>
          <a:p>
            <a:pPr marL="114300" indent="0">
              <a:buNone/>
            </a:pPr>
            <a:endParaRPr lang="hu-HU" dirty="0" smtClean="0"/>
          </a:p>
          <a:p>
            <a:r>
              <a:rPr lang="hu-HU" dirty="0" smtClean="0"/>
              <a:t>Állatállomány:  igásállat, tehén, és kisállat(baromfi, sertés) A legnagyobb értéke a vonós ökröknek volt </a:t>
            </a:r>
          </a:p>
          <a:p>
            <a:r>
              <a:rPr lang="hu-HU" dirty="0" smtClean="0"/>
              <a:t>Az adóösszeírásokban követhető a </a:t>
            </a:r>
            <a:r>
              <a:rPr lang="hu-HU" b="1" dirty="0" smtClean="0"/>
              <a:t>szarvasmarhatartás</a:t>
            </a:r>
            <a:r>
              <a:rPr lang="hu-HU" dirty="0" smtClean="0"/>
              <a:t> vezető szerepe</a:t>
            </a:r>
          </a:p>
          <a:p>
            <a:pPr lvl="1"/>
            <a:r>
              <a:rPr lang="hu-HU" b="1" dirty="0" smtClean="0"/>
              <a:t>Lovak</a:t>
            </a:r>
          </a:p>
          <a:p>
            <a:pPr lvl="1"/>
            <a:r>
              <a:rPr lang="hu-HU" b="1" dirty="0" smtClean="0"/>
              <a:t>Sertés </a:t>
            </a:r>
          </a:p>
          <a:p>
            <a:endParaRPr lang="hu-HU" dirty="0" smtClean="0"/>
          </a:p>
          <a:p>
            <a:r>
              <a:rPr lang="hu-HU" dirty="0" smtClean="0"/>
              <a:t>Több </a:t>
            </a:r>
            <a:r>
              <a:rPr lang="hu-HU" dirty="0"/>
              <a:t>család foglalkozott </a:t>
            </a:r>
            <a:r>
              <a:rPr lang="hu-HU" b="1" dirty="0"/>
              <a:t>méhészet</a:t>
            </a:r>
            <a:r>
              <a:rPr lang="hu-HU" dirty="0"/>
              <a:t>tel, adóbevallás azonban csak az 1770-80-as években készült róla</a:t>
            </a:r>
          </a:p>
          <a:p>
            <a:endParaRPr lang="hu-HU" dirty="0" smtClean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4033841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állattartás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19.sz. </a:t>
            </a:r>
            <a:r>
              <a:rPr lang="hu-HU" dirty="0"/>
              <a:t>eleje: A Mánd határában levő 110 holdas </a:t>
            </a:r>
            <a:r>
              <a:rPr lang="hu-HU" dirty="0" smtClean="0"/>
              <a:t>rétre legeltetésre </a:t>
            </a:r>
            <a:r>
              <a:rPr lang="hu-HU" dirty="0"/>
              <a:t>a Vas és Sopron megyei Széchényi-uradalmak csordáit gyakran ide, a Kis-Balaton mellékére hajtották, telelni is</a:t>
            </a:r>
            <a:r>
              <a:rPr lang="hu-HU" dirty="0" smtClean="0"/>
              <a:t>. </a:t>
            </a:r>
          </a:p>
          <a:p>
            <a:r>
              <a:rPr lang="hu-HU" dirty="0" smtClean="0"/>
              <a:t>A </a:t>
            </a:r>
            <a:r>
              <a:rPr lang="hu-HU" dirty="0"/>
              <a:t>marhacsorda mellett igazán az ekkortájt 1200 </a:t>
            </a:r>
            <a:r>
              <a:rPr lang="hu-HU" b="1" dirty="0"/>
              <a:t>birkából álló nyáj </a:t>
            </a:r>
            <a:r>
              <a:rPr lang="hu-HU" dirty="0"/>
              <a:t>volt </a:t>
            </a:r>
            <a:r>
              <a:rPr lang="hu-HU" dirty="0" smtClean="0"/>
              <a:t>jelentős</a:t>
            </a:r>
          </a:p>
          <a:p>
            <a:pPr marL="114300" lvl="0" indent="0">
              <a:buClr>
                <a:srgbClr val="0F6FC6"/>
              </a:buClr>
              <a:buNone/>
            </a:pPr>
            <a:r>
              <a:rPr lang="hu-HU" dirty="0">
                <a:solidFill>
                  <a:srgbClr val="04617B"/>
                </a:solidFill>
              </a:rPr>
              <a:t>Mária Terézia 1767-ben kiadott Urbáriuma:</a:t>
            </a:r>
          </a:p>
          <a:p>
            <a:pPr lvl="0">
              <a:buClr>
                <a:srgbClr val="0F6FC6"/>
              </a:buClr>
            </a:pPr>
            <a:r>
              <a:rPr lang="hu-HU" dirty="0">
                <a:solidFill>
                  <a:srgbClr val="04617B"/>
                </a:solidFill>
              </a:rPr>
              <a:t>A majorsági üzem: </a:t>
            </a:r>
            <a:r>
              <a:rPr lang="hu-HU" b="1" dirty="0">
                <a:solidFill>
                  <a:srgbClr val="04617B"/>
                </a:solidFill>
              </a:rPr>
              <a:t>birkák és a gabona-kukorica</a:t>
            </a:r>
          </a:p>
          <a:p>
            <a:pPr lvl="1">
              <a:buClr>
                <a:srgbClr val="009DD9"/>
              </a:buClr>
            </a:pPr>
            <a:r>
              <a:rPr lang="hu-HU" dirty="0">
                <a:solidFill>
                  <a:srgbClr val="04617B"/>
                </a:solidFill>
              </a:rPr>
              <a:t>bortermés </a:t>
            </a:r>
          </a:p>
          <a:p>
            <a:pPr lvl="1">
              <a:buClr>
                <a:srgbClr val="009DD9"/>
              </a:buClr>
            </a:pPr>
            <a:r>
              <a:rPr lang="hu-HU" dirty="0">
                <a:solidFill>
                  <a:srgbClr val="04617B"/>
                </a:solidFill>
              </a:rPr>
              <a:t>pálinka </a:t>
            </a:r>
          </a:p>
          <a:p>
            <a:pPr lvl="1">
              <a:buClr>
                <a:srgbClr val="009DD9"/>
              </a:buClr>
            </a:pPr>
            <a:r>
              <a:rPr lang="hu-HU" dirty="0">
                <a:solidFill>
                  <a:srgbClr val="04617B"/>
                </a:solidFill>
              </a:rPr>
              <a:t>erdei jövedelmek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85266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állattartás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19-20. sz. ford.: </a:t>
            </a:r>
            <a:r>
              <a:rPr lang="hu-HU" b="1" dirty="0" smtClean="0"/>
              <a:t>szarvasmarha, </a:t>
            </a:r>
            <a:r>
              <a:rPr lang="hu-HU" dirty="0" smtClean="0"/>
              <a:t>kevés </a:t>
            </a:r>
            <a:r>
              <a:rPr lang="hu-HU" b="1" dirty="0"/>
              <a:t>ló</a:t>
            </a:r>
            <a:r>
              <a:rPr lang="hu-HU" dirty="0"/>
              <a:t> és </a:t>
            </a:r>
            <a:r>
              <a:rPr lang="hu-HU" b="1" dirty="0"/>
              <a:t>sertés</a:t>
            </a:r>
            <a:r>
              <a:rPr lang="hu-HU" dirty="0"/>
              <a:t> </a:t>
            </a:r>
            <a:endParaRPr lang="hu-HU" dirty="0" smtClean="0"/>
          </a:p>
          <a:p>
            <a:r>
              <a:rPr lang="hu-HU" dirty="0" smtClean="0"/>
              <a:t>a </a:t>
            </a:r>
            <a:r>
              <a:rPr lang="hu-HU" dirty="0"/>
              <a:t>vezető szerep azonban a </a:t>
            </a:r>
            <a:r>
              <a:rPr lang="hu-HU" b="1" dirty="0"/>
              <a:t>juh</a:t>
            </a:r>
            <a:r>
              <a:rPr lang="hu-HU" dirty="0"/>
              <a:t>oké </a:t>
            </a:r>
            <a:r>
              <a:rPr lang="hu-HU" dirty="0" smtClean="0"/>
              <a:t>volt (735 </a:t>
            </a:r>
            <a:r>
              <a:rPr lang="hu-HU" dirty="0"/>
              <a:t>db-os </a:t>
            </a:r>
            <a:r>
              <a:rPr lang="hu-HU" dirty="0" smtClean="0"/>
              <a:t>nyáj) </a:t>
            </a:r>
          </a:p>
          <a:p>
            <a:r>
              <a:rPr lang="hu-HU" dirty="0" smtClean="0"/>
              <a:t>Az </a:t>
            </a:r>
            <a:r>
              <a:rPr lang="hu-HU" dirty="0"/>
              <a:t>1930-as évek közepére a szarvasmarha és a sertés tenyésztése lett </a:t>
            </a:r>
            <a:r>
              <a:rPr lang="hu-HU" dirty="0" smtClean="0"/>
              <a:t>jellemző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50280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Erdők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Az erdő mint legelő nélkülözhetetlen volt: a ritkább, ligetes részeket és a makktermő tölgyeseket, bükkösöket is beleértve</a:t>
            </a:r>
          </a:p>
          <a:p>
            <a:r>
              <a:rPr lang="hu-HU" dirty="0" err="1" smtClean="0"/>
              <a:t>mándi</a:t>
            </a:r>
            <a:r>
              <a:rPr lang="hu-HU" dirty="0"/>
              <a:t> erdő - bükk</a:t>
            </a:r>
            <a:endParaRPr lang="hu-HU" dirty="0" smtClean="0"/>
          </a:p>
          <a:p>
            <a:r>
              <a:rPr lang="hu-HU" dirty="0"/>
              <a:t>A </a:t>
            </a:r>
            <a:r>
              <a:rPr lang="hu-HU" dirty="0" err="1"/>
              <a:t>betefai</a:t>
            </a:r>
            <a:r>
              <a:rPr lang="hu-HU" dirty="0"/>
              <a:t> tölgyes, bükkös, gyertyános erdőt</a:t>
            </a:r>
          </a:p>
        </p:txBody>
      </p:sp>
    </p:spTree>
    <p:extLst>
      <p:ext uri="{BB962C8B-B14F-4D97-AF65-F5344CB8AC3E}">
        <p14:creationId xmlns:p14="http://schemas.microsoft.com/office/powerpoint/2010/main" xmlns="" val="15892950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Halászat, rákászat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A</a:t>
            </a:r>
            <a:r>
              <a:rPr lang="hu-HU" dirty="0" smtClean="0"/>
              <a:t>z </a:t>
            </a:r>
            <a:r>
              <a:rPr lang="hu-HU" dirty="0"/>
              <a:t>egyik alapvető gazdálkodási forma a Zalán, </a:t>
            </a:r>
            <a:r>
              <a:rPr lang="hu-HU" dirty="0" smtClean="0"/>
              <a:t>Kis-Balatonon</a:t>
            </a:r>
          </a:p>
          <a:p>
            <a:r>
              <a:rPr lang="hu-HU" dirty="0"/>
              <a:t>A halászathoz és </a:t>
            </a:r>
            <a:r>
              <a:rPr lang="hu-HU" dirty="0" err="1"/>
              <a:t>rákászathoz</a:t>
            </a:r>
            <a:r>
              <a:rPr lang="hu-HU" dirty="0"/>
              <a:t> mindenki </a:t>
            </a:r>
            <a:r>
              <a:rPr lang="hu-HU" dirty="0" smtClean="0"/>
              <a:t>értett</a:t>
            </a:r>
          </a:p>
          <a:p>
            <a:r>
              <a:rPr lang="hu-HU" dirty="0"/>
              <a:t>speciális és nagyon jövedelmező ágazatként pedig a rákászat „</a:t>
            </a:r>
            <a:r>
              <a:rPr lang="hu-HU" dirty="0" err="1"/>
              <a:t>solo</a:t>
            </a:r>
            <a:r>
              <a:rPr lang="hu-HU" dirty="0"/>
              <a:t> rák</a:t>
            </a:r>
            <a:r>
              <a:rPr lang="hu-HU" dirty="0" smtClean="0"/>
              <a:t>"</a:t>
            </a:r>
          </a:p>
          <a:p>
            <a:r>
              <a:rPr lang="hu-HU" dirty="0"/>
              <a:t>A </a:t>
            </a:r>
            <a:r>
              <a:rPr lang="hu-HU" dirty="0" err="1"/>
              <a:t>halászóvizeket</a:t>
            </a:r>
            <a:r>
              <a:rPr lang="hu-HU" dirty="0"/>
              <a:t> árendáért bérelték a halászok</a:t>
            </a:r>
          </a:p>
        </p:txBody>
      </p:sp>
    </p:spTree>
    <p:extLst>
      <p:ext uri="{BB962C8B-B14F-4D97-AF65-F5344CB8AC3E}">
        <p14:creationId xmlns:p14="http://schemas.microsoft.com/office/powerpoint/2010/main" xmlns="" val="3949576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Ipar, kézművesség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hu-HU" dirty="0" smtClean="0"/>
              <a:t>Malmok</a:t>
            </a:r>
          </a:p>
          <a:p>
            <a:pPr lvl="1"/>
            <a:r>
              <a:rPr lang="hu-HU" dirty="0" smtClean="0"/>
              <a:t>Az </a:t>
            </a:r>
            <a:r>
              <a:rPr lang="hu-HU" dirty="0"/>
              <a:t>uradalom </a:t>
            </a:r>
            <a:r>
              <a:rPr lang="hu-HU" dirty="0" err="1"/>
              <a:t>mándi</a:t>
            </a:r>
            <a:r>
              <a:rPr lang="hu-HU" dirty="0"/>
              <a:t> vízimalma</a:t>
            </a:r>
          </a:p>
          <a:p>
            <a:pPr lvl="2"/>
            <a:r>
              <a:rPr lang="hu-HU" dirty="0" err="1"/>
              <a:t>furészmalomként</a:t>
            </a:r>
            <a:r>
              <a:rPr lang="hu-HU" dirty="0"/>
              <a:t> is </a:t>
            </a:r>
            <a:r>
              <a:rPr lang="hu-HU" dirty="0" smtClean="0"/>
              <a:t>működött</a:t>
            </a:r>
          </a:p>
          <a:p>
            <a:pPr lvl="1"/>
            <a:r>
              <a:rPr lang="hu-HU" dirty="0" smtClean="0"/>
              <a:t>Büki-pataki malom</a:t>
            </a:r>
          </a:p>
          <a:p>
            <a:pPr lvl="1"/>
            <a:r>
              <a:rPr lang="hu-HU" dirty="0"/>
              <a:t>a XVIII. század elején „a város napkeleti végében folyó patakocskán", azaz a Falupatakon, a szőlőhegyek </a:t>
            </a:r>
            <a:r>
              <a:rPr lang="hu-HU" dirty="0" smtClean="0"/>
              <a:t>alatt</a:t>
            </a:r>
          </a:p>
          <a:p>
            <a:pPr lvl="1"/>
            <a:endParaRPr lang="hu-HU" dirty="0" smtClean="0"/>
          </a:p>
          <a:p>
            <a:r>
              <a:rPr lang="hu-HU" dirty="0" smtClean="0"/>
              <a:t>Hamuzsírfőzés</a:t>
            </a:r>
          </a:p>
          <a:p>
            <a:r>
              <a:rPr lang="hu-HU" dirty="0"/>
              <a:t>Téglaégetés - környékbeli </a:t>
            </a:r>
            <a:r>
              <a:rPr lang="hu-HU" dirty="0" smtClean="0"/>
              <a:t>agyag</a:t>
            </a:r>
          </a:p>
          <a:p>
            <a:r>
              <a:rPr lang="hu-HU" b="1" dirty="0"/>
              <a:t>pálinkaégető</a:t>
            </a:r>
            <a:r>
              <a:rPr lang="hu-HU" dirty="0"/>
              <a:t>, akihez a szőlőhegyen található gyümölcsöskertek, </a:t>
            </a:r>
            <a:r>
              <a:rPr lang="hu-HU" dirty="0" smtClean="0"/>
              <a:t>vagy az </a:t>
            </a:r>
            <a:r>
              <a:rPr lang="hu-HU" dirty="0"/>
              <a:t>uraság szilvása termését </a:t>
            </a:r>
            <a:r>
              <a:rPr lang="hu-HU" dirty="0" smtClean="0"/>
              <a:t>vitték</a:t>
            </a:r>
          </a:p>
          <a:p>
            <a:r>
              <a:rPr lang="hu-HU" dirty="0" err="1"/>
              <a:t>szentgyörgyvári</a:t>
            </a:r>
            <a:r>
              <a:rPr lang="hu-HU" dirty="0"/>
              <a:t> és a </a:t>
            </a:r>
            <a:r>
              <a:rPr lang="hu-HU" dirty="0" err="1"/>
              <a:t>mándi</a:t>
            </a:r>
            <a:r>
              <a:rPr lang="hu-HU" dirty="0"/>
              <a:t> </a:t>
            </a:r>
            <a:r>
              <a:rPr lang="hu-HU" dirty="0" smtClean="0"/>
              <a:t>kocsma-vendégfogadó</a:t>
            </a:r>
          </a:p>
          <a:p>
            <a:r>
              <a:rPr lang="hu-HU" dirty="0" smtClean="0"/>
              <a:t>kézművesek: </a:t>
            </a:r>
            <a:r>
              <a:rPr lang="hu-HU" dirty="0" err="1" smtClean="0"/>
              <a:t>mándi</a:t>
            </a:r>
            <a:r>
              <a:rPr lang="hu-HU" dirty="0" smtClean="0"/>
              <a:t> bognár</a:t>
            </a:r>
            <a:r>
              <a:rPr lang="hu-HU" dirty="0"/>
              <a:t>, </a:t>
            </a:r>
            <a:r>
              <a:rPr lang="hu-HU" dirty="0" err="1"/>
              <a:t>s</a:t>
            </a:r>
            <a:r>
              <a:rPr lang="hu-HU" dirty="0" err="1" smtClean="0"/>
              <a:t>zentgyörgyvári</a:t>
            </a:r>
            <a:r>
              <a:rPr lang="hu-HU" dirty="0" smtClean="0"/>
              <a:t> kovács </a:t>
            </a:r>
            <a:r>
              <a:rPr lang="hu-HU" dirty="0"/>
              <a:t>és a takácsok (</a:t>
            </a:r>
            <a:r>
              <a:rPr lang="hu-HU" dirty="0" smtClean="0"/>
              <a:t>nagyrészt </a:t>
            </a:r>
            <a:r>
              <a:rPr lang="hu-HU" dirty="0"/>
              <a:t>az uradalom </a:t>
            </a:r>
            <a:r>
              <a:rPr lang="hu-HU" dirty="0" smtClean="0"/>
              <a:t>szükségleteire) </a:t>
            </a:r>
          </a:p>
          <a:p>
            <a:r>
              <a:rPr lang="hu-HU" dirty="0" smtClean="0"/>
              <a:t>Jellegzetes</a:t>
            </a:r>
            <a:r>
              <a:rPr lang="hu-HU" dirty="0"/>
              <a:t>, helyi adottságokra épülő mesterség csupán a takácsoké volt, akik a környéken jól termő kendert dolgozták fel, s az 1776-ban megalakult </a:t>
            </a:r>
            <a:r>
              <a:rPr lang="hu-HU" dirty="0" err="1"/>
              <a:t>zalaapáti</a:t>
            </a:r>
            <a:r>
              <a:rPr lang="hu-HU" dirty="0"/>
              <a:t> takácscéhnek is tagjai voltak.</a:t>
            </a:r>
          </a:p>
        </p:txBody>
      </p:sp>
    </p:spTree>
    <p:extLst>
      <p:ext uri="{BB962C8B-B14F-4D97-AF65-F5344CB8AC3E}">
        <p14:creationId xmlns:p14="http://schemas.microsoft.com/office/powerpoint/2010/main" xmlns="" val="10927245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építészet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hu-HU" dirty="0" smtClean="0"/>
              <a:t>uradalmi </a:t>
            </a:r>
            <a:r>
              <a:rPr lang="hu-HU" dirty="0"/>
              <a:t>központ gazdasági </a:t>
            </a:r>
            <a:r>
              <a:rPr lang="hu-HU" dirty="0" smtClean="0"/>
              <a:t>épületei</a:t>
            </a:r>
          </a:p>
          <a:p>
            <a:pPr lvl="1"/>
            <a:r>
              <a:rPr lang="hu-HU" dirty="0"/>
              <a:t>majorház </a:t>
            </a:r>
            <a:r>
              <a:rPr lang="hu-HU" dirty="0" smtClean="0"/>
              <a:t>(kőből)</a:t>
            </a:r>
          </a:p>
          <a:p>
            <a:pPr lvl="1"/>
            <a:r>
              <a:rPr lang="hu-HU" dirty="0" err="1"/>
              <a:t>betefai</a:t>
            </a:r>
            <a:r>
              <a:rPr lang="hu-HU" dirty="0"/>
              <a:t> határban levő </a:t>
            </a:r>
            <a:r>
              <a:rPr lang="hu-HU" dirty="0" err="1"/>
              <a:t>béreslakás</a:t>
            </a:r>
            <a:r>
              <a:rPr lang="hu-HU" dirty="0"/>
              <a:t> azonos lehet a később, 1854-ben térképen ábrázolt „</a:t>
            </a:r>
            <a:r>
              <a:rPr lang="hu-HU" dirty="0" err="1"/>
              <a:t>berekpásztorlak</a:t>
            </a:r>
            <a:r>
              <a:rPr lang="hu-HU" dirty="0"/>
              <a:t>"</a:t>
            </a:r>
            <a:r>
              <a:rPr lang="hu-HU" dirty="0" err="1"/>
              <a:t>-</a:t>
            </a:r>
            <a:r>
              <a:rPr lang="hu-HU" dirty="0" err="1" smtClean="0"/>
              <a:t>kal</a:t>
            </a:r>
            <a:endParaRPr lang="hu-HU" dirty="0" smtClean="0"/>
          </a:p>
          <a:p>
            <a:pPr lvl="1"/>
            <a:r>
              <a:rPr lang="hu-HU" dirty="0" smtClean="0"/>
              <a:t>présház</a:t>
            </a:r>
            <a:endParaRPr lang="hu-HU" dirty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hu-HU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44824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4077072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93921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építkezés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Föld rakott </a:t>
            </a:r>
            <a:r>
              <a:rPr lang="hu-HU" dirty="0" smtClean="0"/>
              <a:t>sárfal</a:t>
            </a:r>
          </a:p>
          <a:p>
            <a:pPr lvl="1"/>
            <a:r>
              <a:rPr lang="hu-HU" dirty="0"/>
              <a:t>A tömésfal - a faluban </a:t>
            </a:r>
            <a:r>
              <a:rPr lang="hu-HU" dirty="0" err="1"/>
              <a:t>vertfalnak</a:t>
            </a:r>
            <a:r>
              <a:rPr lang="hu-HU" dirty="0"/>
              <a:t> nevezik - </a:t>
            </a:r>
            <a:r>
              <a:rPr lang="hu-HU" dirty="0" smtClean="0"/>
              <a:t>kedvelt </a:t>
            </a:r>
            <a:r>
              <a:rPr lang="hu-HU" dirty="0"/>
              <a:t>építési </a:t>
            </a:r>
            <a:r>
              <a:rPr lang="hu-HU" dirty="0" smtClean="0"/>
              <a:t>forma még </a:t>
            </a:r>
            <a:r>
              <a:rPr lang="hu-HU" dirty="0"/>
              <a:t>az ötvenes években </a:t>
            </a:r>
            <a:r>
              <a:rPr lang="hu-HU" dirty="0" smtClean="0"/>
              <a:t>is</a:t>
            </a:r>
            <a:r>
              <a:rPr lang="hu-HU" dirty="0"/>
              <a:t>, mert nagyon gyorsan elkészült, és nagyon jól szigetel.</a:t>
            </a:r>
            <a:endParaRPr lang="hu-HU" dirty="0" smtClean="0"/>
          </a:p>
          <a:p>
            <a:r>
              <a:rPr lang="hu-HU" dirty="0"/>
              <a:t>zsúp- és nád</a:t>
            </a:r>
            <a:endParaRPr lang="hu-HU" dirty="0" smtClean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2080" y="1340768"/>
            <a:ext cx="2786970" cy="4824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8522266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Épített környezet</a:t>
            </a:r>
            <a:endParaRPr lang="hu-HU" dirty="0"/>
          </a:p>
        </p:txBody>
      </p:sp>
      <p:pic>
        <p:nvPicPr>
          <p:cNvPr id="13314" name="Picture 2" descr="E:\2016\Szentgyörgyvár\20161111_10135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 rot="16200000">
            <a:off x="-343892" y="2224212"/>
            <a:ext cx="4038600" cy="227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5" name="Picture 3" descr="I:\Dolgozok\Szilvi\2015_Szentgyörgyvár_temeto-emlekmu\PB17000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3131840" y="1266452"/>
            <a:ext cx="4038600" cy="3028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316" name="Picture 4" descr="I:\Dolgozok\Szilvi\2015_Szentgyörgyvár_temeto-emlekmu\PB17001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5952200" y="3704984"/>
            <a:ext cx="336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zövegdoboz 1"/>
          <p:cNvSpPr txBox="1"/>
          <p:nvPr/>
        </p:nvSpPr>
        <p:spPr>
          <a:xfrm>
            <a:off x="3131840" y="4797152"/>
            <a:ext cx="288032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u-HU" dirty="0" smtClean="0"/>
              <a:t>Templom</a:t>
            </a:r>
          </a:p>
          <a:p>
            <a:r>
              <a:rPr lang="hu-HU" dirty="0" smtClean="0"/>
              <a:t>Kápolna</a:t>
            </a:r>
          </a:p>
          <a:p>
            <a:r>
              <a:rPr lang="hu-HU" dirty="0" smtClean="0"/>
              <a:t>Útszéli keresztek</a:t>
            </a:r>
          </a:p>
          <a:p>
            <a:r>
              <a:rPr lang="hu-HU" dirty="0" smtClean="0"/>
              <a:t>Temető régi síremlékei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11221154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szőlőhegy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hu-HU" dirty="0"/>
              <a:t>A hegyközség Köszvényestől csaknem a sármelléki határig húzódott dél felé. </a:t>
            </a:r>
            <a:r>
              <a:rPr lang="hu-HU" dirty="0" err="1"/>
              <a:t>Betefának</a:t>
            </a:r>
            <a:r>
              <a:rPr lang="hu-HU" dirty="0"/>
              <a:t> szőlői is voltak, s nemcsak a patakhoz közeli területet, hanem utóbb a hegyvonulat É-i részét is, a gyümölcsössel, így jelezték</a:t>
            </a:r>
            <a:r>
              <a:rPr lang="hu-HU" dirty="0" smtClean="0"/>
              <a:t>.</a:t>
            </a:r>
          </a:p>
          <a:p>
            <a:r>
              <a:rPr lang="hu-HU" dirty="0"/>
              <a:t>Az Öreg-hegy szőlői és kertjei már Szentgyörgyvár magasságába estek, a falu K-i végéhez a legközelebb. Az elkülönülő Bertai-hegy, a névadó család birtokában, a DK-i szántóföldek közé nyúlt be.</a:t>
            </a:r>
          </a:p>
        </p:txBody>
      </p:sp>
      <p:pic>
        <p:nvPicPr>
          <p:cNvPr id="1638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780928"/>
            <a:ext cx="4038600" cy="22686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021562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Szőlőművelés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/>
              <a:t>1769-ben, amikor a szőlőbirtokos jobbágyokat megkérdezték: „mikor plántáltatott be a szőlőhegy, 1715 előtt vagy után?", egységesen úgy vallották, jóval </a:t>
            </a:r>
            <a:r>
              <a:rPr lang="hu-HU" b="1" dirty="0"/>
              <a:t>1715 előtt</a:t>
            </a:r>
            <a:r>
              <a:rPr lang="hu-HU" dirty="0"/>
              <a:t>. </a:t>
            </a:r>
            <a:endParaRPr lang="hu-HU" dirty="0" smtClean="0"/>
          </a:p>
          <a:p>
            <a:r>
              <a:rPr lang="hu-HU" dirty="0" smtClean="0"/>
              <a:t>Széchényi </a:t>
            </a:r>
            <a:r>
              <a:rPr lang="hu-HU" dirty="0"/>
              <a:t>György érsek és unokaöccse 1679-es szerződését, melyben szó esett a kocsmajövedelmekről, de az ezt követő számadásokban is mindig megjelenik a szőlő - a </a:t>
            </a:r>
            <a:r>
              <a:rPr lang="hu-HU" dirty="0" err="1"/>
              <a:t>szentgyörgyvári</a:t>
            </a:r>
            <a:r>
              <a:rPr lang="hu-HU" dirty="0"/>
              <a:t> hegyek valóban </a:t>
            </a:r>
            <a:r>
              <a:rPr lang="hu-HU" b="1" dirty="0"/>
              <a:t>nem újonnan </a:t>
            </a:r>
            <a:r>
              <a:rPr lang="hu-HU" dirty="0"/>
              <a:t>lettek beültetve</a:t>
            </a:r>
            <a:r>
              <a:rPr lang="hu-HU" dirty="0" smtClean="0"/>
              <a:t>.</a:t>
            </a:r>
          </a:p>
          <a:p>
            <a:r>
              <a:rPr lang="hu-HU" dirty="0"/>
              <a:t>A XVII. század végétől kezdve egyre nagyobb területet elfoglalva terjeszkedtek a szőlőskertek. </a:t>
            </a:r>
            <a:endParaRPr lang="hu-HU" dirty="0" smtClean="0"/>
          </a:p>
          <a:p>
            <a:r>
              <a:rPr lang="hu-HU" dirty="0" err="1"/>
              <a:t>szentgyörgyváriként</a:t>
            </a:r>
            <a:r>
              <a:rPr lang="hu-HU" dirty="0"/>
              <a:t> számon tartott szőlők mellett, a falutól ÉK-re volt található az egykori </a:t>
            </a:r>
            <a:r>
              <a:rPr lang="hu-HU" dirty="0" err="1"/>
              <a:t>betefai</a:t>
            </a:r>
            <a:r>
              <a:rPr lang="hu-HU" dirty="0"/>
              <a:t> határ szőlőhegye. 1780-ban a két szőlőhegy együttesen 511 kapás kiterjedésű, 53 helybéli (</a:t>
            </a:r>
            <a:r>
              <a:rPr lang="hu-HU" dirty="0" err="1"/>
              <a:t>intraneus</a:t>
            </a:r>
            <a:r>
              <a:rPr lang="hu-HU" dirty="0"/>
              <a:t>) és 38 más falubéli (</a:t>
            </a:r>
            <a:r>
              <a:rPr lang="hu-HU" dirty="0" err="1"/>
              <a:t>extraneus</a:t>
            </a:r>
            <a:r>
              <a:rPr lang="hu-HU" dirty="0"/>
              <a:t>) gazda </a:t>
            </a:r>
            <a:r>
              <a:rPr lang="hu-HU" dirty="0" smtClean="0"/>
              <a:t>birtokaival</a:t>
            </a:r>
          </a:p>
          <a:p>
            <a:r>
              <a:rPr lang="hu-HU" dirty="0"/>
              <a:t>1759-ben 83 birtok volt a hegyen. A falubeliek összeírásaiból ismert családok közül sokan egyben szőlősgazdák is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405771276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hegyközség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 smtClean="0"/>
              <a:t>Különleges jogállás</a:t>
            </a:r>
          </a:p>
          <a:p>
            <a:endParaRPr lang="hu-HU" dirty="0" smtClean="0"/>
          </a:p>
          <a:p>
            <a:r>
              <a:rPr lang="hu-HU" dirty="0" smtClean="0"/>
              <a:t>Hegyvám -  </a:t>
            </a:r>
            <a:r>
              <a:rPr lang="hu-HU" dirty="0"/>
              <a:t>a termés meghatározott, állandó </a:t>
            </a:r>
            <a:r>
              <a:rPr lang="hu-HU" dirty="0" smtClean="0"/>
              <a:t>hányada</a:t>
            </a:r>
          </a:p>
          <a:p>
            <a:pPr lvl="1"/>
            <a:r>
              <a:rPr lang="hu-HU" dirty="0" smtClean="0"/>
              <a:t>borban</a:t>
            </a:r>
            <a:r>
              <a:rPr lang="hu-HU" dirty="0"/>
              <a:t>, mustban vagy pénzértékben </a:t>
            </a:r>
            <a:r>
              <a:rPr lang="hu-HU" dirty="0" smtClean="0"/>
              <a:t>(bérleti díjként) – Szentgyörgyváron mindig </a:t>
            </a:r>
            <a:r>
              <a:rPr lang="hu-HU" dirty="0"/>
              <a:t>természetben szedték be az uraság tisztjei</a:t>
            </a:r>
            <a:r>
              <a:rPr lang="hu-HU" dirty="0" smtClean="0"/>
              <a:t>.</a:t>
            </a:r>
          </a:p>
          <a:p>
            <a:pPr lvl="1"/>
            <a:r>
              <a:rPr lang="hu-HU" b="1" dirty="0" err="1"/>
              <a:t>H</a:t>
            </a:r>
            <a:r>
              <a:rPr lang="hu-HU" b="1" dirty="0" err="1" smtClean="0"/>
              <a:t>egyvámbor</a:t>
            </a:r>
            <a:r>
              <a:rPr lang="hu-HU" dirty="0" smtClean="0"/>
              <a:t> </a:t>
            </a:r>
            <a:r>
              <a:rPr lang="hu-HU" dirty="0"/>
              <a:t>az uradalmi kocsmákba került, a szőlősgazdák pedig saját borukat </a:t>
            </a:r>
            <a:r>
              <a:rPr lang="hu-HU" dirty="0" smtClean="0"/>
              <a:t>értékesítették: Szt</a:t>
            </a:r>
            <a:r>
              <a:rPr lang="hu-HU" dirty="0"/>
              <a:t>. Mihály-naptól Szt. György-napig mérhették maguk ki a borukat, nagy vásárokon értékesíthették Vas, Sopron megyében.</a:t>
            </a:r>
            <a:endParaRPr lang="hu-HU" dirty="0" smtClean="0"/>
          </a:p>
          <a:p>
            <a:r>
              <a:rPr lang="hu-HU" dirty="0"/>
              <a:t>Az első rendtartás 1753-ban jelent meg, melyet a megye valamennyi szőlőhegyén kihirdettek. </a:t>
            </a:r>
            <a:r>
              <a:rPr lang="hu-HU" dirty="0" smtClean="0"/>
              <a:t>A </a:t>
            </a:r>
            <a:r>
              <a:rPr lang="hu-HU" dirty="0"/>
              <a:t>következő évtizedekben azután többször módosították, </a:t>
            </a:r>
            <a:r>
              <a:rPr lang="hu-HU" dirty="0" smtClean="0"/>
              <a:t>bővítették </a:t>
            </a:r>
            <a:r>
              <a:rPr lang="hu-HU" dirty="0"/>
              <a:t>a „törvénykönyvet</a:t>
            </a:r>
            <a:r>
              <a:rPr lang="hu-HU" dirty="0" smtClean="0"/>
              <a:t>".</a:t>
            </a:r>
          </a:p>
        </p:txBody>
      </p:sp>
    </p:spTree>
    <p:extLst>
      <p:ext uri="{BB962C8B-B14F-4D97-AF65-F5344CB8AC3E}">
        <p14:creationId xmlns:p14="http://schemas.microsoft.com/office/powerpoint/2010/main" xmlns="" val="755311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hegyközség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Magdolna napig /július 22/ mindenkinek végeznie kellett a szőlőbeli munkájával, mert azután hamvasodott az otelló, és nem volt szabad bemenni, nehogy sérüljön a szőlő hamva. </a:t>
            </a:r>
            <a:endParaRPr lang="hu-HU" dirty="0" smtClean="0"/>
          </a:p>
          <a:p>
            <a:endParaRPr lang="hu-HU" dirty="0" smtClean="0"/>
          </a:p>
          <a:p>
            <a:r>
              <a:rPr lang="hu-HU" dirty="0" smtClean="0"/>
              <a:t>Gyepűjárás</a:t>
            </a:r>
          </a:p>
          <a:p>
            <a:pPr lvl="1"/>
            <a:r>
              <a:rPr lang="hu-HU" dirty="0"/>
              <a:t>A hegybíró az elöljárókkal együtt megnézte, hol kell nyírni, átfűzni a gyepűt, javítani a kapukat</a:t>
            </a:r>
          </a:p>
          <a:p>
            <a:endParaRPr lang="hu-HU" dirty="0" smtClean="0"/>
          </a:p>
          <a:p>
            <a:r>
              <a:rPr lang="hu-HU" dirty="0"/>
              <a:t>Nyár végén, Szent István napján volt a második megbeszélés, amelyet a Szántó kútnál tartottak </a:t>
            </a:r>
            <a:r>
              <a:rPr lang="hu-HU" dirty="0" smtClean="0"/>
              <a:t>- a </a:t>
            </a:r>
            <a:r>
              <a:rPr lang="hu-HU" dirty="0"/>
              <a:t>hegybíró minden fontos dolgot megvitatott a tulajdonosokkal</a:t>
            </a:r>
            <a:r>
              <a:rPr lang="hu-HU" dirty="0" smtClean="0"/>
              <a:t>.</a:t>
            </a:r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925257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szőlőfajták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hu-HU" dirty="0"/>
              <a:t>Az 1880-90-es évek filoxérajárványa előtt a birtokosok száma már meghaladta a 200-at, jórészt az Öreghegyről, és a szőlőterület is ekkor érte el a legnagyobb kiterjedést, 168 holddal</a:t>
            </a:r>
            <a:r>
              <a:rPr lang="hu-HU" dirty="0" smtClean="0"/>
              <a:t>.</a:t>
            </a:r>
          </a:p>
          <a:p>
            <a:r>
              <a:rPr lang="hu-HU" dirty="0" smtClean="0"/>
              <a:t> </a:t>
            </a:r>
            <a:r>
              <a:rPr lang="hu-HU" dirty="0"/>
              <a:t>A </a:t>
            </a:r>
            <a:r>
              <a:rPr lang="hu-HU" dirty="0" err="1"/>
              <a:t>fíloxéra</a:t>
            </a:r>
            <a:r>
              <a:rPr lang="hu-HU" dirty="0"/>
              <a:t> </a:t>
            </a:r>
            <a:r>
              <a:rPr lang="hu-HU" dirty="0" err="1"/>
              <a:t>a</a:t>
            </a:r>
            <a:r>
              <a:rPr lang="hu-HU" dirty="0"/>
              <a:t> termő szőlők arányát 1/3-ára csökkentette, de hamar megkezdődött az </a:t>
            </a:r>
            <a:r>
              <a:rPr lang="hu-HU" b="1" dirty="0"/>
              <a:t>amerikai fajták</a:t>
            </a:r>
            <a:r>
              <a:rPr lang="hu-HU" dirty="0"/>
              <a:t>kal való oltás és újratelepítés. </a:t>
            </a:r>
            <a:endParaRPr lang="hu-HU" dirty="0" smtClean="0"/>
          </a:p>
          <a:p>
            <a:r>
              <a:rPr lang="hu-HU" dirty="0" smtClean="0"/>
              <a:t>I</a:t>
            </a:r>
            <a:r>
              <a:rPr lang="hu-HU" dirty="0"/>
              <a:t>. világháborút követően folytatták az állomány felújítását, hozzá új, síksági területeket is igénybevettek. A szőlők talaját trágyázással gondozták, általánossá vált a karózás, a lugasos művelést is ismerték. Az 1930-as évek végén a hegyközségnek 129 tagja volt</a:t>
            </a:r>
          </a:p>
        </p:txBody>
      </p:sp>
    </p:spTree>
    <p:extLst>
      <p:ext uri="{BB962C8B-B14F-4D97-AF65-F5344CB8AC3E}">
        <p14:creationId xmlns:p14="http://schemas.microsoft.com/office/powerpoint/2010/main" xmlns="" val="3189221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Szőlőhegy - gyümölcsök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hu-HU" dirty="0" smtClean="0"/>
              <a:t>A </a:t>
            </a:r>
            <a:r>
              <a:rPr lang="hu-HU" dirty="0"/>
              <a:t>pince körül mindenkinek sok gyümölcsfája volt, - </a:t>
            </a:r>
            <a:r>
              <a:rPr lang="hu-HU" b="1" dirty="0"/>
              <a:t>alma, szilva, körte, gesztenye, cseresznye, dió, barack, birsalma</a:t>
            </a:r>
            <a:r>
              <a:rPr lang="hu-HU" dirty="0"/>
              <a:t> - és még a hulló gyümölcsöt is hasznosították: </a:t>
            </a:r>
            <a:r>
              <a:rPr lang="hu-HU" b="1" dirty="0"/>
              <a:t>pálinkát, gyümölcsecetet, lekvárt </a:t>
            </a:r>
            <a:r>
              <a:rPr lang="hu-HU" dirty="0"/>
              <a:t>főztek belőle. </a:t>
            </a:r>
            <a:endParaRPr lang="hu-HU" dirty="0" smtClean="0"/>
          </a:p>
          <a:p>
            <a:r>
              <a:rPr lang="hu-HU" dirty="0" smtClean="0"/>
              <a:t>A </a:t>
            </a:r>
            <a:r>
              <a:rPr lang="hu-HU" dirty="0"/>
              <a:t>gyümölcsecethez megtörték az almát, ecetágyat tettek hozzá, és azzal együtt érlelték. Hordókban tartották, mert ez az ecet gyenge volt, sok fogyott belőle. A helybéli cselédasszonyok is szívesen megvették a kellemes ízű, és szép színű </a:t>
            </a:r>
            <a:r>
              <a:rPr lang="hu-HU" dirty="0" err="1"/>
              <a:t>gyümőcsecetet</a:t>
            </a:r>
            <a:r>
              <a:rPr lang="hu-HU" dirty="0"/>
              <a:t>. </a:t>
            </a:r>
            <a:endParaRPr lang="hu-HU" dirty="0" smtClean="0"/>
          </a:p>
          <a:p>
            <a:r>
              <a:rPr lang="hu-HU" dirty="0" smtClean="0"/>
              <a:t>A </a:t>
            </a:r>
            <a:r>
              <a:rPr lang="hu-HU" dirty="0"/>
              <a:t>háború után kezdték a cseresznye és körte kompótot készíteni, az előtt csak az </a:t>
            </a:r>
            <a:r>
              <a:rPr lang="hu-HU" b="1" dirty="0" err="1" smtClean="0"/>
              <a:t>aszólékot</a:t>
            </a:r>
            <a:r>
              <a:rPr lang="hu-HU" dirty="0" smtClean="0"/>
              <a:t> </a:t>
            </a:r>
            <a:r>
              <a:rPr lang="hu-HU" dirty="0"/>
              <a:t>fogyasztották télen. Kenyérsütés után még egy kicsit elfűtötték a kemencét, és </a:t>
            </a:r>
            <a:r>
              <a:rPr lang="hu-HU" dirty="0" err="1"/>
              <a:t>afőggyén</a:t>
            </a:r>
            <a:r>
              <a:rPr lang="hu-HU" dirty="0"/>
              <a:t> szétterítették a gyümölcsöt. Amikor megaszalódott, még a napon is szárították, csak azután került egy szellős, fedett edényben a padlásra vagy a kamrába. </a:t>
            </a:r>
            <a:endParaRPr lang="hu-HU" dirty="0" smtClean="0"/>
          </a:p>
          <a:p>
            <a:r>
              <a:rPr lang="hu-HU" b="1" dirty="0" smtClean="0"/>
              <a:t>Pálinkát</a:t>
            </a:r>
            <a:r>
              <a:rPr lang="hu-HU" dirty="0" smtClean="0"/>
              <a:t> </a:t>
            </a:r>
            <a:r>
              <a:rPr lang="hu-HU" dirty="0"/>
              <a:t>ledarált noha szőlőből, törkölyből, szilvából, tüskéskörtéből, sárgabarackból, söprűből és borból is szoktak főzni</a:t>
            </a:r>
            <a:r>
              <a:rPr lang="hu-HU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36866358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szüret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hu-HU" dirty="0"/>
              <a:t>szüreti felvonulást és </a:t>
            </a:r>
            <a:r>
              <a:rPr lang="hu-HU" dirty="0" smtClean="0"/>
              <a:t>bált</a:t>
            </a:r>
          </a:p>
          <a:p>
            <a:r>
              <a:rPr lang="hu-HU" dirty="0"/>
              <a:t>Kocsin vitték a nagy szőlőkoszorút, mellette </a:t>
            </a:r>
            <a:r>
              <a:rPr lang="hu-HU" dirty="0" err="1"/>
              <a:t>magyarruhás</a:t>
            </a:r>
            <a:r>
              <a:rPr lang="hu-HU" dirty="0"/>
              <a:t> lányok ültek, előttük, utánuk cigánynak öltözött fiúk és lányok lopkodták a szőlőt, jósoltak és bolondoztak. Este pedig nagy bál volt, ahol együtt örült az egész falu</a:t>
            </a:r>
          </a:p>
        </p:txBody>
      </p:sp>
      <p:pic>
        <p:nvPicPr>
          <p:cNvPr id="14338" name="Picture 2" descr="E:\2016\Szentgyörgyvár\20161111_09343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616548" y="2296220"/>
            <a:ext cx="4038600" cy="227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39" name="Picture 3" descr="E:\2016\Szentgyörgyvár\20161111_09364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7999" t="10912" r="17934"/>
          <a:stretch/>
        </p:blipFill>
        <p:spPr bwMode="auto">
          <a:xfrm rot="5400000">
            <a:off x="6769638" y="799314"/>
            <a:ext cx="2301267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E:\2016\Szentgyörgyvár\20161111_091903.jp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21" t="12886" r="14115" b="22405"/>
          <a:stretch/>
        </p:blipFill>
        <p:spPr bwMode="auto">
          <a:xfrm rot="16200000">
            <a:off x="6028360" y="4257490"/>
            <a:ext cx="3421012" cy="147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4341" name="Picture 5" descr="E:\2016\Szentgyörgyvár\20161111_093348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091" r="12342"/>
          <a:stretch/>
        </p:blipFill>
        <p:spPr bwMode="auto">
          <a:xfrm>
            <a:off x="4472224" y="5301208"/>
            <a:ext cx="1950666" cy="118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32046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Pásztorok - pásztorfaragás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hu-HU" dirty="0"/>
              <a:t>A falu életéhez hozzátartozott a </a:t>
            </a:r>
            <a:r>
              <a:rPr lang="hu-HU" dirty="0" smtClean="0"/>
              <a:t>pásztor</a:t>
            </a:r>
          </a:p>
          <a:p>
            <a:r>
              <a:rPr lang="hu-HU" dirty="0"/>
              <a:t>Az uradalomnak is volt külön </a:t>
            </a:r>
            <a:r>
              <a:rPr lang="hu-HU" dirty="0" smtClean="0"/>
              <a:t>pásztora</a:t>
            </a:r>
          </a:p>
          <a:p>
            <a:r>
              <a:rPr lang="hu-HU" dirty="0" smtClean="0"/>
              <a:t>Az </a:t>
            </a:r>
            <a:r>
              <a:rPr lang="hu-HU" dirty="0" err="1"/>
              <a:t>Oltayak</a:t>
            </a:r>
            <a:r>
              <a:rPr lang="hu-HU" dirty="0"/>
              <a:t> gulyása volt </a:t>
            </a:r>
            <a:r>
              <a:rPr lang="hu-HU" b="1" dirty="0"/>
              <a:t>Perczel János </a:t>
            </a:r>
            <a:r>
              <a:rPr lang="hu-HU" dirty="0"/>
              <a:t>/1888-1978/, a híres </a:t>
            </a:r>
            <a:r>
              <a:rPr lang="hu-HU" dirty="0" smtClean="0"/>
              <a:t>faragó</a:t>
            </a:r>
          </a:p>
          <a:p>
            <a:pPr lvl="1"/>
            <a:r>
              <a:rPr lang="hu-HU" dirty="0"/>
              <a:t>Perczel János </a:t>
            </a:r>
            <a:r>
              <a:rPr lang="hu-HU" dirty="0" err="1"/>
              <a:t>szentgyörgyvári</a:t>
            </a:r>
            <a:r>
              <a:rPr lang="hu-HU" dirty="0"/>
              <a:t> évei alatt 1912-13-ban 1 botot, 2 mángorlót, 2 képkeretet és 1 viráglétrát adott el a Balatoni Múzeumnak, de bárhova szegődött, a múzeum mindig vevője maradt. 1974-ben megkapta a kitüntető Népművészet Mestere </a:t>
            </a:r>
            <a:r>
              <a:rPr lang="hu-HU" dirty="0" smtClean="0"/>
              <a:t>címet</a:t>
            </a:r>
          </a:p>
          <a:p>
            <a:pPr marL="411480" lvl="1" indent="0">
              <a:buNone/>
            </a:pPr>
            <a:endParaRPr lang="hu-HU" dirty="0" smtClean="0"/>
          </a:p>
        </p:txBody>
      </p:sp>
      <p:sp>
        <p:nvSpPr>
          <p:cNvPr id="6" name="Tartalom helye 5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endParaRPr lang="hu-HU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28800"/>
            <a:ext cx="3473280" cy="43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32990260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ím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170" name="Picture 2" descr="E:\2016\Szentgyörgyvár\20161112_124404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706448" y="1938697"/>
            <a:ext cx="5696001" cy="32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E:\2016\Szentgyörgyvár\20161112_12442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3209985" y="1910696"/>
            <a:ext cx="5568001" cy="31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786299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8194" name="Picture 2" descr="E:\2016\Szentgyörgyvár\20161112_12444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4038600" cy="227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E:\2016\Szentgyörgyvár\20161112_124543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746135" y="1774664"/>
            <a:ext cx="4800001" cy="27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E:\2016\Szentgyörgyvár\20161112_12451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27864" y="1380648"/>
            <a:ext cx="5120000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7" name="Picture 5" descr="E:\2016\Szentgyörgyvár\20161112_12453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68416" y="3532912"/>
            <a:ext cx="4096000" cy="230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97059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219" name="Picture 3" descr="E:\2016\Szentgyörgyvár\20161112_124253.jpg"/>
          <p:cNvPicPr>
            <a:picLocks noGrp="1" noChangeAspect="1" noChangeArrowheads="1"/>
          </p:cNvPicPr>
          <p:nvPr>
            <p:ph sz="half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465" r="19176" b="5716"/>
          <a:stretch/>
        </p:blipFill>
        <p:spPr bwMode="auto">
          <a:xfrm rot="16200000">
            <a:off x="-285973" y="1446213"/>
            <a:ext cx="525105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E:\2016\Szentgyörgyvár\20161112_124306.jpg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922" t="10096"/>
          <a:stretch/>
        </p:blipFill>
        <p:spPr bwMode="auto">
          <a:xfrm>
            <a:off x="4211960" y="2564904"/>
            <a:ext cx="4577103" cy="262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83766797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:\népművészet\megvan\faragás\59.4.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844824"/>
            <a:ext cx="2235554" cy="403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15604" y="1196752"/>
            <a:ext cx="2726876" cy="486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065489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Pásztorok - pásztorfaragás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hu-HU" b="1" dirty="0"/>
              <a:t>Horváth József </a:t>
            </a:r>
            <a:r>
              <a:rPr lang="hu-HU" dirty="0"/>
              <a:t>a falu pásztora volt 1912-14-ig. </a:t>
            </a:r>
            <a:endParaRPr lang="hu-HU" dirty="0" smtClean="0"/>
          </a:p>
          <a:p>
            <a:endParaRPr lang="hu-HU" dirty="0"/>
          </a:p>
        </p:txBody>
      </p:sp>
      <p:pic>
        <p:nvPicPr>
          <p:cNvPr id="10242" name="Picture 2" descr="E:\2016\Szentgyörgyvár\20161110_11181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822874" y="2746078"/>
            <a:ext cx="4038600" cy="2524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43" name="Picture 3" descr="E:\2016\Szentgyörgyvár\20161112_124234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926" r="8534"/>
          <a:stretch/>
        </p:blipFill>
        <p:spPr bwMode="auto">
          <a:xfrm>
            <a:off x="899592" y="3340715"/>
            <a:ext cx="3918857" cy="28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4229930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2016\Szentgyörgyvár\0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67594" y="1719263"/>
            <a:ext cx="2754312" cy="440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1267" name="Picture 3" descr="E:\2016\Szentgyörgyvár\01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90344" y="1719263"/>
            <a:ext cx="2754312" cy="440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05896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:\2016\Szentgyörgyvár\03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908720"/>
            <a:ext cx="2478881" cy="440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E:\2016\Szentgyörgyvár\0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59832" y="908720"/>
            <a:ext cx="2754312" cy="440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2293" name="Picture 5" descr="E:\2016\Szentgyörgyvár\0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09426" y="984297"/>
            <a:ext cx="2632500" cy="421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71401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betyárok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„a </a:t>
            </a:r>
            <a:r>
              <a:rPr lang="hu-HU" dirty="0"/>
              <a:t>mi </a:t>
            </a:r>
            <a:r>
              <a:rPr lang="hu-HU" dirty="0" err="1"/>
              <a:t>hegyenkbe</a:t>
            </a:r>
            <a:r>
              <a:rPr lang="hu-HU" dirty="0"/>
              <a:t> vót </a:t>
            </a:r>
            <a:r>
              <a:rPr lang="hu-HU" dirty="0" err="1"/>
              <a:t>ollyan</a:t>
            </a:r>
            <a:r>
              <a:rPr lang="hu-HU" dirty="0"/>
              <a:t> pince, </a:t>
            </a:r>
            <a:r>
              <a:rPr lang="hu-HU" dirty="0" err="1"/>
              <a:t>amellyiknek</a:t>
            </a:r>
            <a:r>
              <a:rPr lang="hu-HU" dirty="0"/>
              <a:t> a szobája el vót falazva, és a </a:t>
            </a:r>
            <a:r>
              <a:rPr lang="hu-HU" dirty="0" err="1"/>
              <a:t>padlásru</a:t>
            </a:r>
            <a:r>
              <a:rPr lang="hu-HU" dirty="0"/>
              <a:t> lehetett </a:t>
            </a:r>
            <a:r>
              <a:rPr lang="hu-HU" dirty="0" err="1"/>
              <a:t>lemennyi</a:t>
            </a:r>
            <a:r>
              <a:rPr lang="hu-HU" dirty="0"/>
              <a:t>. Ebbe tartózkodtak a betyárok. </a:t>
            </a:r>
            <a:r>
              <a:rPr lang="hu-HU" dirty="0" err="1"/>
              <a:t>Álheliség</a:t>
            </a:r>
            <a:r>
              <a:rPr lang="hu-HU" dirty="0"/>
              <a:t> vót."</a:t>
            </a:r>
          </a:p>
          <a:p>
            <a:r>
              <a:rPr lang="hu-HU" dirty="0" smtClean="0"/>
              <a:t>„menősöknek”</a:t>
            </a:r>
          </a:p>
        </p:txBody>
      </p:sp>
    </p:spTree>
    <p:extLst>
      <p:ext uri="{BB962C8B-B14F-4D97-AF65-F5344CB8AC3E}">
        <p14:creationId xmlns:p14="http://schemas.microsoft.com/office/powerpoint/2010/main" xmlns="" val="2010908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Szent </a:t>
            </a:r>
            <a:r>
              <a:rPr lang="hu-HU" dirty="0" err="1" smtClean="0"/>
              <a:t>györgy</a:t>
            </a:r>
            <a:r>
              <a:rPr lang="hu-HU" dirty="0" smtClean="0"/>
              <a:t> nap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hu-HU" dirty="0"/>
              <a:t>A pásztorokat Szent György napkor fogadták</a:t>
            </a:r>
            <a:r>
              <a:rPr lang="hu-HU" dirty="0" smtClean="0"/>
              <a:t>.</a:t>
            </a:r>
          </a:p>
          <a:p>
            <a:pPr lvl="1"/>
            <a:r>
              <a:rPr lang="hu-HU" dirty="0"/>
              <a:t>a pásztor házról házra járva rováspálcájára bicskájával sajátos, általa ismertjelekkel fölrótta az állatok számát, ebből tudta, hogy „hány </a:t>
            </a:r>
            <a:r>
              <a:rPr lang="hu-HU" dirty="0" err="1"/>
              <a:t>rójás</a:t>
            </a:r>
            <a:r>
              <a:rPr lang="hu-HU" dirty="0"/>
              <a:t> disznót őriz," s kitől mennyi fizetség jár neki</a:t>
            </a:r>
            <a:r>
              <a:rPr lang="hu-HU" dirty="0" smtClean="0"/>
              <a:t>.</a:t>
            </a:r>
          </a:p>
          <a:p>
            <a:pPr lvl="1"/>
            <a:r>
              <a:rPr lang="hu-HU" dirty="0" smtClean="0"/>
              <a:t>kosarat </a:t>
            </a:r>
            <a:r>
              <a:rPr lang="hu-HU" dirty="0"/>
              <a:t>vitt magával, ilyenkor a háziasszonyok tojást, tejhasznot, zsíros poharába egy-egy </a:t>
            </a:r>
            <a:r>
              <a:rPr lang="hu-HU" dirty="0" err="1"/>
              <a:t>kalán</a:t>
            </a:r>
            <a:r>
              <a:rPr lang="hu-HU" dirty="0"/>
              <a:t> zsírt, bort, gyümölcsöt, adtak neki. </a:t>
            </a:r>
            <a:r>
              <a:rPr lang="hu-HU" dirty="0" smtClean="0"/>
              <a:t>(Húsvétkor is: kalácstól </a:t>
            </a:r>
            <a:r>
              <a:rPr lang="hu-HU" dirty="0"/>
              <a:t>a </a:t>
            </a:r>
            <a:r>
              <a:rPr lang="hu-HU" dirty="0" err="1"/>
              <a:t>pirostojásig</a:t>
            </a:r>
            <a:r>
              <a:rPr lang="hu-HU" dirty="0"/>
              <a:t>, süteménytől a borig mindennel </a:t>
            </a:r>
            <a:r>
              <a:rPr lang="hu-HU" dirty="0" smtClean="0"/>
              <a:t>megajándékozták. Karácsonykor</a:t>
            </a:r>
            <a:r>
              <a:rPr lang="hu-HU" dirty="0"/>
              <a:t>, újévkor is megvendégelték, ha köszönteni járt</a:t>
            </a:r>
            <a:r>
              <a:rPr lang="hu-HU" dirty="0" smtClean="0"/>
              <a:t>.)</a:t>
            </a:r>
          </a:p>
          <a:p>
            <a:pPr lvl="1"/>
            <a:r>
              <a:rPr lang="hu-HU" dirty="0"/>
              <a:t>A pásztorok nagyon értettek a mesterségükhöz. „Vót </a:t>
            </a:r>
            <a:r>
              <a:rPr lang="hu-HU" dirty="0" err="1"/>
              <a:t>ollyan</a:t>
            </a:r>
            <a:r>
              <a:rPr lang="hu-HU" dirty="0"/>
              <a:t> </a:t>
            </a:r>
            <a:r>
              <a:rPr lang="hu-HU" dirty="0" err="1"/>
              <a:t>tudománnyuk</a:t>
            </a:r>
            <a:r>
              <a:rPr lang="hu-HU" dirty="0"/>
              <a:t>, amivé egybe tudták tartani az állatokat. De nem </a:t>
            </a:r>
            <a:r>
              <a:rPr lang="hu-HU" dirty="0" err="1"/>
              <a:t>áruta</a:t>
            </a:r>
            <a:r>
              <a:rPr lang="hu-HU" dirty="0"/>
              <a:t> el </a:t>
            </a:r>
            <a:r>
              <a:rPr lang="hu-HU" dirty="0" err="1"/>
              <a:t>egyse</a:t>
            </a:r>
            <a:r>
              <a:rPr lang="hu-HU" dirty="0"/>
              <a:t>, hogyan </a:t>
            </a:r>
            <a:r>
              <a:rPr lang="hu-HU" dirty="0" err="1"/>
              <a:t>csinájják</a:t>
            </a:r>
            <a:r>
              <a:rPr lang="hu-HU" dirty="0" smtClean="0"/>
              <a:t>,„</a:t>
            </a:r>
          </a:p>
          <a:p>
            <a:pPr lvl="1"/>
            <a:endParaRPr lang="hu-HU" dirty="0" smtClean="0"/>
          </a:p>
          <a:p>
            <a:pPr lvl="1"/>
            <a:r>
              <a:rPr lang="hu-HU" dirty="0"/>
              <a:t>Már 23-án este a ház és az istálló minden ajtó és ablaknyílását teletűzdelték </a:t>
            </a:r>
            <a:r>
              <a:rPr lang="hu-HU" dirty="0" err="1"/>
              <a:t>nyirfaágakkal</a:t>
            </a:r>
            <a:r>
              <a:rPr lang="hu-HU" dirty="0"/>
              <a:t> hogy a rontó szándékú boszorkányok útját állják.</a:t>
            </a:r>
          </a:p>
          <a:p>
            <a:pPr lvl="1"/>
            <a:r>
              <a:rPr lang="hu-HU" dirty="0" smtClean="0"/>
              <a:t>ezen </a:t>
            </a:r>
            <a:r>
              <a:rPr lang="hu-HU" dirty="0"/>
              <a:t>a napon van a templom </a:t>
            </a:r>
            <a:r>
              <a:rPr lang="hu-HU" b="1" dirty="0"/>
              <a:t>búcsúja</a:t>
            </a:r>
            <a:r>
              <a:rPr lang="hu-HU" dirty="0"/>
              <a:t> </a:t>
            </a:r>
            <a:r>
              <a:rPr lang="hu-HU" dirty="0" smtClean="0"/>
              <a:t>is</a:t>
            </a:r>
          </a:p>
          <a:p>
            <a:pPr lvl="1"/>
            <a:endParaRPr lang="hu-HU" dirty="0"/>
          </a:p>
          <a:p>
            <a:pPr lvl="1"/>
            <a:r>
              <a:rPr lang="hu-HU" b="1" dirty="0" smtClean="0"/>
              <a:t>+ Szent Márton nap!!!</a:t>
            </a:r>
            <a:endParaRPr lang="hu-HU" b="1" dirty="0"/>
          </a:p>
          <a:p>
            <a:pPr lvl="1"/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218301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Piacozás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hu-HU" dirty="0"/>
              <a:t>női </a:t>
            </a:r>
            <a:r>
              <a:rPr lang="hu-HU" dirty="0" smtClean="0"/>
              <a:t>kötelesség</a:t>
            </a:r>
          </a:p>
          <a:p>
            <a:r>
              <a:rPr lang="hu-HU" dirty="0" smtClean="0"/>
              <a:t>Fejkosárral</a:t>
            </a:r>
            <a:r>
              <a:rPr lang="hu-HU" dirty="0"/>
              <a:t>, s benne 10-15 kiló </a:t>
            </a:r>
            <a:r>
              <a:rPr lang="hu-HU" dirty="0" smtClean="0"/>
              <a:t>árúval</a:t>
            </a:r>
          </a:p>
          <a:p>
            <a:r>
              <a:rPr lang="hu-HU" dirty="0" smtClean="0"/>
              <a:t>Tejfölt</a:t>
            </a:r>
            <a:r>
              <a:rPr lang="hu-HU" dirty="0"/>
              <a:t>, túrót, vajat, tojást, almát, libát, kacsát, </a:t>
            </a:r>
            <a:r>
              <a:rPr lang="hu-HU" dirty="0" smtClean="0"/>
              <a:t>tyúkot</a:t>
            </a:r>
          </a:p>
          <a:p>
            <a:r>
              <a:rPr lang="hu-HU" dirty="0" smtClean="0"/>
              <a:t>Sóskát</a:t>
            </a:r>
          </a:p>
          <a:p>
            <a:r>
              <a:rPr lang="hu-HU" dirty="0" smtClean="0"/>
              <a:t>mutatós </a:t>
            </a:r>
            <a:r>
              <a:rPr lang="hu-HU" dirty="0"/>
              <a:t>edényekben - sümegi </a:t>
            </a:r>
            <a:r>
              <a:rPr lang="hu-HU" dirty="0" err="1" smtClean="0"/>
              <a:t>gelencsérek</a:t>
            </a:r>
            <a:r>
              <a:rPr lang="hu-HU" dirty="0"/>
              <a:t>: </a:t>
            </a:r>
            <a:r>
              <a:rPr lang="hu-HU" dirty="0" err="1"/>
              <a:t>tejesfazokak</a:t>
            </a:r>
            <a:r>
              <a:rPr lang="hu-HU" dirty="0"/>
              <a:t>, bögrék, poharak</a:t>
            </a:r>
          </a:p>
        </p:txBody>
      </p:sp>
      <p:pic>
        <p:nvPicPr>
          <p:cNvPr id="17411" name="Picture 3" descr="E:\2016\Szentgyörgyvár\20161111_093419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4648200" y="2786857"/>
            <a:ext cx="4038600" cy="2271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52210115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táplálkozás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hu-HU" dirty="0"/>
              <a:t>A nehéz munkák idején az étkezésükben fontos volt a </a:t>
            </a:r>
            <a:r>
              <a:rPr lang="hu-HU" b="1" dirty="0"/>
              <a:t>hús</a:t>
            </a:r>
            <a:r>
              <a:rPr lang="hu-HU" dirty="0"/>
              <a:t>. A családok létszámától és anyagi helyzetétől függően vágtak évente egy-három hízót. A hús egy részét </a:t>
            </a:r>
            <a:r>
              <a:rPr lang="hu-HU" b="1" dirty="0"/>
              <a:t>fölfüstölték</a:t>
            </a:r>
            <a:r>
              <a:rPr lang="hu-HU" dirty="0"/>
              <a:t>, más részét </a:t>
            </a:r>
            <a:r>
              <a:rPr lang="hu-HU" b="1" dirty="0"/>
              <a:t>zsírban lesütötték</a:t>
            </a:r>
            <a:r>
              <a:rPr lang="hu-HU" dirty="0"/>
              <a:t>. Ennek ki kellett tartania aratásig, kaszálásig. Baromfit csak ünnepnapokon </a:t>
            </a:r>
            <a:r>
              <a:rPr lang="hu-HU" dirty="0" smtClean="0"/>
              <a:t>vágtak. </a:t>
            </a:r>
          </a:p>
          <a:p>
            <a:r>
              <a:rPr lang="hu-HU" dirty="0" smtClean="0"/>
              <a:t>A </a:t>
            </a:r>
            <a:r>
              <a:rPr lang="hu-HU" b="1" dirty="0"/>
              <a:t>krumpli</a:t>
            </a:r>
            <a:r>
              <a:rPr lang="hu-HU" dirty="0"/>
              <a:t> nem hiányzott szinte egyetlen étkezésből </a:t>
            </a:r>
            <a:r>
              <a:rPr lang="hu-HU" dirty="0" smtClean="0"/>
              <a:t>sem</a:t>
            </a:r>
          </a:p>
          <a:p>
            <a:r>
              <a:rPr lang="hu-HU" dirty="0" smtClean="0"/>
              <a:t>Minden </a:t>
            </a:r>
            <a:r>
              <a:rPr lang="hu-HU" dirty="0"/>
              <a:t>család tartott tehenet. A </a:t>
            </a:r>
            <a:r>
              <a:rPr lang="hu-HU" b="1" dirty="0"/>
              <a:t>tej, tejfel, aludttej, túró, füstölt túró</a:t>
            </a:r>
            <a:r>
              <a:rPr lang="hu-HU" dirty="0"/>
              <a:t> és a </a:t>
            </a:r>
            <a:r>
              <a:rPr lang="hu-HU" b="1" dirty="0"/>
              <a:t>tojás</a:t>
            </a:r>
            <a:r>
              <a:rPr lang="hu-HU" dirty="0"/>
              <a:t> </a:t>
            </a:r>
            <a:r>
              <a:rPr lang="hu-HU" dirty="0" smtClean="0"/>
              <a:t>- nagy </a:t>
            </a:r>
            <a:r>
              <a:rPr lang="hu-HU" dirty="0"/>
              <a:t>részét eladták, de hagytak a család számára is elegendőt. </a:t>
            </a:r>
            <a:endParaRPr lang="hu-HU" dirty="0" smtClean="0"/>
          </a:p>
          <a:p>
            <a:r>
              <a:rPr lang="hu-HU" dirty="0" smtClean="0"/>
              <a:t>Sok </a:t>
            </a:r>
            <a:r>
              <a:rPr lang="hu-HU" b="1" dirty="0"/>
              <a:t>bab</a:t>
            </a:r>
            <a:r>
              <a:rPr lang="hu-HU" dirty="0"/>
              <a:t>os, </a:t>
            </a:r>
            <a:r>
              <a:rPr lang="hu-HU" b="1" dirty="0"/>
              <a:t>káposztás étel</a:t>
            </a:r>
            <a:r>
              <a:rPr lang="hu-HU" dirty="0"/>
              <a:t>t, </a:t>
            </a:r>
            <a:r>
              <a:rPr lang="hu-HU" b="1" dirty="0"/>
              <a:t>kifőtt tésztát </a:t>
            </a:r>
            <a:r>
              <a:rPr lang="hu-HU" dirty="0"/>
              <a:t>fogyasztottak, és a háború előtt sok </a:t>
            </a:r>
            <a:r>
              <a:rPr lang="hu-HU" b="1" dirty="0"/>
              <a:t>hal</a:t>
            </a:r>
            <a:r>
              <a:rPr lang="hu-HU" dirty="0"/>
              <a:t>at is. Nyáron nyers </a:t>
            </a:r>
            <a:r>
              <a:rPr lang="hu-HU" b="1" dirty="0"/>
              <a:t>gyümölcs</a:t>
            </a:r>
            <a:r>
              <a:rPr lang="hu-HU" dirty="0"/>
              <a:t>, télen </a:t>
            </a:r>
            <a:r>
              <a:rPr lang="hu-HU" b="1" dirty="0"/>
              <a:t>aszalt gyümölcs </a:t>
            </a:r>
            <a:r>
              <a:rPr lang="hu-HU" dirty="0"/>
              <a:t>volt a csemegéjük. </a:t>
            </a:r>
            <a:endParaRPr lang="hu-HU" dirty="0" smtClean="0"/>
          </a:p>
          <a:p>
            <a:r>
              <a:rPr lang="hu-HU" dirty="0"/>
              <a:t>K</a:t>
            </a:r>
            <a:r>
              <a:rPr lang="hu-HU" dirty="0" smtClean="0"/>
              <a:t>emencében </a:t>
            </a:r>
            <a:r>
              <a:rPr lang="hu-HU" dirty="0"/>
              <a:t>sütött </a:t>
            </a:r>
            <a:r>
              <a:rPr lang="hu-HU" b="1" dirty="0"/>
              <a:t>rétes, kalács, prósza, pogácsa, perec </a:t>
            </a:r>
            <a:r>
              <a:rPr lang="hu-HU" dirty="0"/>
              <a:t>és a </a:t>
            </a:r>
            <a:r>
              <a:rPr lang="hu-HU" b="1" dirty="0"/>
              <a:t>kelt tészta </a:t>
            </a:r>
            <a:r>
              <a:rPr lang="hu-HU" dirty="0"/>
              <a:t>sem.</a:t>
            </a:r>
          </a:p>
        </p:txBody>
      </p:sp>
    </p:spTree>
    <p:extLst>
      <p:ext uri="{BB962C8B-B14F-4D97-AF65-F5344CB8AC3E}">
        <p14:creationId xmlns:p14="http://schemas.microsoft.com/office/powerpoint/2010/main" xmlns="" val="32208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Pálinka 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A legtöbb háznál </a:t>
            </a:r>
            <a:r>
              <a:rPr lang="hu-HU" b="1" dirty="0"/>
              <a:t>törkölyből</a:t>
            </a:r>
            <a:r>
              <a:rPr lang="hu-HU" dirty="0"/>
              <a:t> és </a:t>
            </a:r>
            <a:r>
              <a:rPr lang="hu-HU" b="1" dirty="0"/>
              <a:t>szilvából</a:t>
            </a:r>
            <a:r>
              <a:rPr lang="hu-HU" dirty="0"/>
              <a:t> készült a pálinka. </a:t>
            </a:r>
            <a:endParaRPr lang="hu-HU" dirty="0" smtClean="0"/>
          </a:p>
          <a:p>
            <a:r>
              <a:rPr lang="hu-HU" dirty="0" smtClean="0"/>
              <a:t>A </a:t>
            </a:r>
            <a:r>
              <a:rPr lang="hu-HU" dirty="0"/>
              <a:t>pálinkát </a:t>
            </a:r>
            <a:r>
              <a:rPr lang="hu-HU" b="1" dirty="0"/>
              <a:t>gyógyszer</a:t>
            </a:r>
            <a:r>
              <a:rPr lang="hu-HU" dirty="0"/>
              <a:t>ként is használták. Reggelente gyomorerősítőként egykét kupicával lehajtottak a férfiak, de a nők közül is sokan. Sebet fertőtlenítettek vele, megfázáskor pálinkás forró teát </a:t>
            </a:r>
            <a:r>
              <a:rPr lang="hu-HU" dirty="0" smtClean="0"/>
              <a:t>ittak</a:t>
            </a:r>
          </a:p>
          <a:p>
            <a:r>
              <a:rPr lang="hu-HU" b="1" dirty="0" smtClean="0"/>
              <a:t>Disznóölés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503377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Hal 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A korabeli leírásokban szerepel, hogy a falu környékén a láp </a:t>
            </a:r>
            <a:r>
              <a:rPr lang="hu-HU" b="1" dirty="0" smtClean="0"/>
              <a:t>csík</a:t>
            </a:r>
            <a:r>
              <a:rPr lang="hu-HU" dirty="0" smtClean="0"/>
              <a:t>ban gazdag</a:t>
            </a:r>
          </a:p>
          <a:p>
            <a:pPr lvl="1"/>
            <a:r>
              <a:rPr lang="hu-HU" dirty="0"/>
              <a:t>A Kis-Balaton környéki falvakban a 20. század első felében is kedvelt étel volt megsütve vagy </a:t>
            </a:r>
            <a:r>
              <a:rPr lang="hu-HU" b="1" dirty="0"/>
              <a:t>csíkos káposzta </a:t>
            </a:r>
            <a:r>
              <a:rPr lang="hu-HU" dirty="0"/>
              <a:t>formájában egyaránt</a:t>
            </a:r>
            <a:r>
              <a:rPr lang="hu-HU" dirty="0" smtClean="0"/>
              <a:t>.</a:t>
            </a:r>
          </a:p>
          <a:p>
            <a:pPr lvl="1"/>
            <a:r>
              <a:rPr lang="hu-HU" dirty="0" smtClean="0"/>
              <a:t>Csíkvarsa</a:t>
            </a:r>
          </a:p>
          <a:p>
            <a:pPr lvl="1"/>
            <a:r>
              <a:rPr lang="hu-HU" dirty="0" smtClean="0"/>
              <a:t>Szigonyt „</a:t>
            </a:r>
            <a:r>
              <a:rPr lang="hu-HU" dirty="0" err="1" smtClean="0"/>
              <a:t>-cigony</a:t>
            </a:r>
            <a:r>
              <a:rPr lang="hu-HU" dirty="0" smtClean="0"/>
              <a:t>”</a:t>
            </a:r>
          </a:p>
          <a:p>
            <a:pPr lvl="1"/>
            <a:r>
              <a:rPr lang="hu-HU" b="1" dirty="0" smtClean="0"/>
              <a:t>Béka</a:t>
            </a:r>
            <a:r>
              <a:rPr lang="hu-HU" dirty="0" smtClean="0"/>
              <a:t> - combjából </a:t>
            </a:r>
            <a:r>
              <a:rPr lang="hu-HU" dirty="0"/>
              <a:t>levest készítettek, vagy kirántották</a:t>
            </a:r>
          </a:p>
        </p:txBody>
      </p:sp>
    </p:spTree>
    <p:extLst>
      <p:ext uri="{BB962C8B-B14F-4D97-AF65-F5344CB8AC3E}">
        <p14:creationId xmlns:p14="http://schemas.microsoft.com/office/powerpoint/2010/main" xmlns="" val="1443408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sütemények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Vertperec, jég- </a:t>
            </a:r>
            <a:r>
              <a:rPr lang="hu-HU" dirty="0"/>
              <a:t>vagy </a:t>
            </a:r>
            <a:r>
              <a:rPr lang="hu-HU" dirty="0" smtClean="0"/>
              <a:t>cukorperec (előbbit </a:t>
            </a:r>
            <a:r>
              <a:rPr lang="hu-HU" dirty="0"/>
              <a:t>kifőzték, tejszínbe mártották és a kemence </a:t>
            </a:r>
            <a:r>
              <a:rPr lang="hu-HU" dirty="0" err="1"/>
              <a:t>föggyén</a:t>
            </a:r>
            <a:r>
              <a:rPr lang="hu-HU" dirty="0"/>
              <a:t>, az utóbbit tepsiben </a:t>
            </a:r>
            <a:r>
              <a:rPr lang="hu-HU" dirty="0" smtClean="0"/>
              <a:t>sütötték</a:t>
            </a:r>
            <a:r>
              <a:rPr lang="hu-HU" dirty="0"/>
              <a:t>)</a:t>
            </a:r>
            <a:endParaRPr lang="hu-HU" dirty="0" smtClean="0"/>
          </a:p>
          <a:p>
            <a:r>
              <a:rPr lang="hu-HU" dirty="0"/>
              <a:t>diós, mákos, csokoládés </a:t>
            </a:r>
            <a:r>
              <a:rPr lang="hu-HU" dirty="0" smtClean="0"/>
              <a:t>kugli</a:t>
            </a:r>
          </a:p>
          <a:p>
            <a:r>
              <a:rPr lang="hu-HU" dirty="0" smtClean="0"/>
              <a:t>Diótorta</a:t>
            </a:r>
          </a:p>
          <a:p>
            <a:endParaRPr lang="hu-HU" dirty="0"/>
          </a:p>
          <a:p>
            <a:r>
              <a:rPr lang="hu-HU" dirty="0"/>
              <a:t>a vőfélyek meg </a:t>
            </a:r>
            <a:r>
              <a:rPr lang="hu-HU" dirty="0" err="1"/>
              <a:t>pintesüvegből</a:t>
            </a:r>
            <a:r>
              <a:rPr lang="hu-HU" dirty="0"/>
              <a:t> borral kínálgatták a férfiakat. Az üveg nyakát jégperec díszítette</a:t>
            </a:r>
          </a:p>
        </p:txBody>
      </p:sp>
    </p:spTree>
    <p:extLst>
      <p:ext uri="{BB962C8B-B14F-4D97-AF65-F5344CB8AC3E}">
        <p14:creationId xmlns:p14="http://schemas.microsoft.com/office/powerpoint/2010/main" xmlns="" val="261146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ünnepek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hu-HU" dirty="0" err="1" smtClean="0"/>
              <a:t>Kotyolás</a:t>
            </a:r>
            <a:endParaRPr lang="hu-HU" dirty="0" smtClean="0"/>
          </a:p>
          <a:p>
            <a:r>
              <a:rPr lang="hu-HU" dirty="0" err="1"/>
              <a:t>lucabuzát</a:t>
            </a:r>
            <a:endParaRPr lang="hu-HU" dirty="0" smtClean="0"/>
          </a:p>
          <a:p>
            <a:r>
              <a:rPr lang="hu-HU" dirty="0" smtClean="0"/>
              <a:t>Betlehemezés</a:t>
            </a:r>
          </a:p>
          <a:p>
            <a:r>
              <a:rPr lang="hu-HU" dirty="0" smtClean="0"/>
              <a:t>Régölés</a:t>
            </a:r>
          </a:p>
          <a:p>
            <a:r>
              <a:rPr lang="hu-HU" dirty="0" smtClean="0"/>
              <a:t>Köszöntések</a:t>
            </a:r>
          </a:p>
          <a:p>
            <a:endParaRPr lang="hu-HU" dirty="0" smtClean="0"/>
          </a:p>
          <a:p>
            <a:r>
              <a:rPr lang="hu-HU" dirty="0"/>
              <a:t>Szent János /dec.27./ napján volt a </a:t>
            </a:r>
            <a:r>
              <a:rPr lang="hu-HU" b="1" dirty="0" smtClean="0"/>
              <a:t>borszentelés</a:t>
            </a:r>
          </a:p>
          <a:p>
            <a:r>
              <a:rPr lang="hu-HU" dirty="0"/>
              <a:t>Aprószentek - mindenkit meg </a:t>
            </a:r>
            <a:r>
              <a:rPr lang="hu-HU" dirty="0" err="1"/>
              <a:t>köll</a:t>
            </a:r>
            <a:r>
              <a:rPr lang="hu-HU" dirty="0"/>
              <a:t> </a:t>
            </a:r>
            <a:r>
              <a:rPr lang="hu-HU" dirty="0" err="1" smtClean="0"/>
              <a:t>korbácsónyi</a:t>
            </a:r>
            <a:endParaRPr lang="hu-HU" dirty="0" smtClean="0"/>
          </a:p>
          <a:p>
            <a:r>
              <a:rPr lang="hu-HU" dirty="0"/>
              <a:t>csillagozás</a:t>
            </a:r>
            <a:endParaRPr lang="hu-HU" dirty="0" smtClean="0"/>
          </a:p>
          <a:p>
            <a:endParaRPr lang="hu-HU" dirty="0"/>
          </a:p>
          <a:p>
            <a:r>
              <a:rPr lang="hu-HU" dirty="0"/>
              <a:t>karácsony </a:t>
            </a:r>
            <a:r>
              <a:rPr lang="hu-HU" dirty="0" err="1" smtClean="0"/>
              <a:t>bőttye</a:t>
            </a:r>
            <a:endParaRPr lang="hu-HU" dirty="0" smtClean="0"/>
          </a:p>
          <a:p>
            <a:pPr lvl="1"/>
            <a:r>
              <a:rPr lang="hu-HU" dirty="0"/>
              <a:t>teljesen zsírtalan ételt ettek, másutt a tejfölös bableves mellé sütött karikás pogácsába azért tettek egy kis </a:t>
            </a:r>
            <a:r>
              <a:rPr lang="hu-HU" dirty="0" smtClean="0"/>
              <a:t>zsírt</a:t>
            </a:r>
          </a:p>
          <a:p>
            <a:pPr lvl="1"/>
            <a:endParaRPr lang="hu-HU" dirty="0"/>
          </a:p>
          <a:p>
            <a:pPr lvl="1"/>
            <a:endParaRPr lang="hu-HU" dirty="0" smtClean="0"/>
          </a:p>
          <a:p>
            <a:pPr lvl="1"/>
            <a:endParaRPr lang="hu-HU" dirty="0"/>
          </a:p>
          <a:p>
            <a:pPr marL="411480" lvl="1" indent="0">
              <a:buNone/>
            </a:pPr>
            <a:r>
              <a:rPr lang="hu-HU" dirty="0"/>
              <a:t>Asszonyfarsang </a:t>
            </a:r>
          </a:p>
          <a:p>
            <a:pPr marL="411480" lvl="1" indent="0">
              <a:buNone/>
            </a:pPr>
            <a:endParaRPr lang="hu-HU" dirty="0" smtClean="0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427984" y="1719071"/>
            <a:ext cx="4392488" cy="4407408"/>
          </a:xfrm>
        </p:spPr>
        <p:txBody>
          <a:bodyPr>
            <a:normAutofit fontScale="55000" lnSpcReduction="20000"/>
          </a:bodyPr>
          <a:lstStyle/>
          <a:p>
            <a:pPr marL="114300" indent="0">
              <a:buNone/>
            </a:pPr>
            <a:r>
              <a:rPr lang="hu-HU" i="1" dirty="0"/>
              <a:t>Luca, </a:t>
            </a:r>
            <a:r>
              <a:rPr lang="hu-HU" i="1" dirty="0" err="1"/>
              <a:t>Luca</a:t>
            </a:r>
            <a:r>
              <a:rPr lang="hu-HU" i="1" dirty="0"/>
              <a:t> kitty-kotty, </a:t>
            </a:r>
            <a:endParaRPr lang="hu-HU" i="1" dirty="0" smtClean="0"/>
          </a:p>
          <a:p>
            <a:pPr marL="114300" indent="0">
              <a:buNone/>
            </a:pPr>
            <a:r>
              <a:rPr lang="hu-HU" i="1" dirty="0" err="1" smtClean="0"/>
              <a:t>Csalamonya</a:t>
            </a:r>
            <a:r>
              <a:rPr lang="hu-HU" i="1" dirty="0" smtClean="0"/>
              <a:t> </a:t>
            </a:r>
            <a:r>
              <a:rPr lang="hu-HU" i="1" dirty="0"/>
              <a:t>kettő, </a:t>
            </a:r>
            <a:r>
              <a:rPr lang="hu-HU" i="1" dirty="0" smtClean="0"/>
              <a:t>három</a:t>
            </a:r>
          </a:p>
          <a:p>
            <a:pPr marL="114300" indent="0">
              <a:buNone/>
            </a:pPr>
            <a:r>
              <a:rPr lang="hu-HU" i="1" dirty="0" smtClean="0"/>
              <a:t>A </a:t>
            </a:r>
            <a:r>
              <a:rPr lang="hu-HU" i="1" dirty="0"/>
              <a:t>pálinkát várom. </a:t>
            </a:r>
            <a:endParaRPr lang="hu-HU" i="1" dirty="0" smtClean="0"/>
          </a:p>
          <a:p>
            <a:pPr marL="114300" indent="0">
              <a:buNone/>
            </a:pPr>
            <a:r>
              <a:rPr lang="hu-HU" i="1" dirty="0" smtClean="0"/>
              <a:t>Ha </a:t>
            </a:r>
            <a:r>
              <a:rPr lang="hu-HU" i="1" dirty="0"/>
              <a:t>nem annak szalonnát, </a:t>
            </a:r>
            <a:endParaRPr lang="hu-HU" i="1" dirty="0" smtClean="0"/>
          </a:p>
          <a:p>
            <a:pPr marL="114300" indent="0">
              <a:buNone/>
            </a:pPr>
            <a:r>
              <a:rPr lang="hu-HU" i="1" dirty="0" smtClean="0"/>
              <a:t>Levágom </a:t>
            </a:r>
            <a:r>
              <a:rPr lang="hu-HU" i="1" dirty="0"/>
              <a:t>a gerendát. </a:t>
            </a:r>
            <a:endParaRPr lang="hu-HU" i="1" dirty="0" smtClean="0"/>
          </a:p>
          <a:p>
            <a:pPr marL="114300" indent="0">
              <a:buNone/>
            </a:pPr>
            <a:r>
              <a:rPr lang="hu-HU" i="1" dirty="0" smtClean="0"/>
              <a:t>Ha </a:t>
            </a:r>
            <a:r>
              <a:rPr lang="hu-HU" i="1" dirty="0"/>
              <a:t>nem annak sonkát, </a:t>
            </a:r>
            <a:endParaRPr lang="hu-HU" i="1" dirty="0" smtClean="0"/>
          </a:p>
          <a:p>
            <a:pPr marL="114300" indent="0">
              <a:buNone/>
            </a:pPr>
            <a:r>
              <a:rPr lang="hu-HU" i="1" dirty="0" smtClean="0"/>
              <a:t>Ellopom </a:t>
            </a:r>
            <a:r>
              <a:rPr lang="hu-HU" i="1" dirty="0"/>
              <a:t>a Marcsát.</a:t>
            </a:r>
          </a:p>
          <a:p>
            <a:pPr marL="114300" indent="0">
              <a:buNone/>
            </a:pPr>
            <a:endParaRPr lang="hu-HU" i="1" dirty="0" smtClean="0"/>
          </a:p>
          <a:p>
            <a:pPr marL="114300" indent="0">
              <a:buNone/>
            </a:pPr>
            <a:r>
              <a:rPr lang="hu-HU" i="1" dirty="0" err="1" smtClean="0"/>
              <a:t>Ketek</a:t>
            </a:r>
            <a:r>
              <a:rPr lang="hu-HU" i="1" dirty="0" smtClean="0"/>
              <a:t> </a:t>
            </a:r>
            <a:r>
              <a:rPr lang="hu-HU" i="1" dirty="0"/>
              <a:t>disznajának annyi </a:t>
            </a:r>
            <a:r>
              <a:rPr lang="hu-HU" i="1" dirty="0" err="1"/>
              <a:t>zsirgya</a:t>
            </a:r>
            <a:r>
              <a:rPr lang="hu-HU" i="1" dirty="0"/>
              <a:t> legyen </a:t>
            </a:r>
            <a:endParaRPr lang="hu-HU" i="1" dirty="0" smtClean="0"/>
          </a:p>
          <a:p>
            <a:pPr marL="114300" indent="0">
              <a:buNone/>
            </a:pPr>
            <a:r>
              <a:rPr lang="hu-HU" i="1" dirty="0" smtClean="0"/>
              <a:t>Mind </a:t>
            </a:r>
            <a:r>
              <a:rPr lang="hu-HU" i="1" dirty="0"/>
              <a:t>a kútba a </a:t>
            </a:r>
            <a:r>
              <a:rPr lang="hu-HU" i="1" dirty="0" err="1"/>
              <a:t>viz</a:t>
            </a:r>
            <a:r>
              <a:rPr lang="hu-HU" i="1" dirty="0"/>
              <a:t>, </a:t>
            </a:r>
            <a:endParaRPr lang="hu-HU" i="1" dirty="0" smtClean="0"/>
          </a:p>
          <a:p>
            <a:pPr marL="114300" indent="0">
              <a:buNone/>
            </a:pPr>
            <a:r>
              <a:rPr lang="hu-HU" i="1" dirty="0" smtClean="0"/>
              <a:t>Zalába </a:t>
            </a:r>
            <a:r>
              <a:rPr lang="hu-HU" i="1" dirty="0"/>
              <a:t>a </a:t>
            </a:r>
            <a:r>
              <a:rPr lang="hu-HU" i="1" dirty="0" err="1"/>
              <a:t>viz</a:t>
            </a:r>
            <a:r>
              <a:rPr lang="hu-HU" i="1" dirty="0"/>
              <a:t>, Balatonba a víz.</a:t>
            </a:r>
          </a:p>
          <a:p>
            <a:pPr marL="114300" indent="0">
              <a:buNone/>
            </a:pPr>
            <a:r>
              <a:rPr lang="hu-HU" i="1" dirty="0" err="1"/>
              <a:t>Ketek</a:t>
            </a:r>
            <a:r>
              <a:rPr lang="hu-HU" i="1" dirty="0"/>
              <a:t> lányának akkora csöcsei legyenek Mind a </a:t>
            </a:r>
            <a:r>
              <a:rPr lang="hu-HU" i="1" dirty="0" err="1"/>
              <a:t>bugyigás</a:t>
            </a:r>
            <a:r>
              <a:rPr lang="hu-HU" i="1" dirty="0"/>
              <a:t> korsó . </a:t>
            </a:r>
            <a:endParaRPr lang="hu-HU" i="1" dirty="0" smtClean="0"/>
          </a:p>
          <a:p>
            <a:pPr marL="114300" indent="0">
              <a:buNone/>
            </a:pPr>
            <a:r>
              <a:rPr lang="hu-HU" i="1" dirty="0" smtClean="0"/>
              <a:t>A </a:t>
            </a:r>
            <a:r>
              <a:rPr lang="hu-HU" i="1" dirty="0" err="1"/>
              <a:t>ketek</a:t>
            </a:r>
            <a:r>
              <a:rPr lang="hu-HU" i="1" dirty="0"/>
              <a:t> </a:t>
            </a:r>
            <a:r>
              <a:rPr lang="hu-HU" i="1" dirty="0" err="1"/>
              <a:t>tyuktya</a:t>
            </a:r>
            <a:r>
              <a:rPr lang="hu-HU" i="1" dirty="0"/>
              <a:t> tojjék, </a:t>
            </a:r>
            <a:endParaRPr lang="hu-HU" i="1" dirty="0" smtClean="0"/>
          </a:p>
          <a:p>
            <a:pPr marL="114300" indent="0">
              <a:buNone/>
            </a:pPr>
            <a:r>
              <a:rPr lang="hu-HU" i="1" dirty="0" smtClean="0"/>
              <a:t>a </a:t>
            </a:r>
            <a:r>
              <a:rPr lang="hu-HU" i="1" dirty="0"/>
              <a:t>másé meg csatázzék. </a:t>
            </a:r>
            <a:endParaRPr lang="hu-HU" i="1" dirty="0" smtClean="0"/>
          </a:p>
          <a:p>
            <a:pPr marL="114300" indent="0">
              <a:buNone/>
            </a:pPr>
            <a:r>
              <a:rPr lang="hu-HU" i="1" dirty="0" smtClean="0"/>
              <a:t>Annyi </a:t>
            </a:r>
            <a:r>
              <a:rPr lang="hu-HU" i="1" dirty="0" err="1"/>
              <a:t>csirkéjek</a:t>
            </a:r>
            <a:r>
              <a:rPr lang="hu-HU" i="1" dirty="0"/>
              <a:t> legyen Mind égen a csillag, Fődön a fűszál, Nemesbe a </a:t>
            </a:r>
            <a:r>
              <a:rPr lang="hu-HU" i="1" dirty="0" err="1"/>
              <a:t>Filiszár</a:t>
            </a:r>
            <a:r>
              <a:rPr lang="hu-HU" i="1" dirty="0"/>
              <a:t>, Bagóvárba a Király, </a:t>
            </a:r>
            <a:endParaRPr lang="hu-HU" i="1" dirty="0" smtClean="0"/>
          </a:p>
          <a:p>
            <a:pPr marL="114300" indent="0">
              <a:buNone/>
            </a:pPr>
            <a:r>
              <a:rPr lang="hu-HU" i="1" dirty="0" smtClean="0"/>
              <a:t>Bókaházán </a:t>
            </a:r>
            <a:r>
              <a:rPr lang="hu-HU" i="1" dirty="0"/>
              <a:t>a Krajcár</a:t>
            </a:r>
            <a:r>
              <a:rPr lang="hu-HU" i="1" dirty="0" smtClean="0"/>
              <a:t>.</a:t>
            </a:r>
            <a:endParaRPr lang="hu-HU" i="1" dirty="0"/>
          </a:p>
        </p:txBody>
      </p:sp>
    </p:spTree>
    <p:extLst>
      <p:ext uri="{BB962C8B-B14F-4D97-AF65-F5344CB8AC3E}">
        <p14:creationId xmlns:p14="http://schemas.microsoft.com/office/powerpoint/2010/main" xmlns="" val="2115063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Az öreg gesztenyefa</a:t>
            </a:r>
            <a:endParaRPr lang="hu-HU" dirty="0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A várat az öreg gesztenyefától lőtték halomra a törökök, mert az </a:t>
            </a:r>
            <a:r>
              <a:rPr lang="hu-HU" dirty="0" smtClean="0"/>
              <a:t>már </a:t>
            </a:r>
            <a:r>
              <a:rPr lang="hu-HU" dirty="0"/>
              <a:t>akkor is </a:t>
            </a:r>
            <a:r>
              <a:rPr lang="hu-HU" dirty="0" smtClean="0"/>
              <a:t>megvolt</a:t>
            </a:r>
          </a:p>
          <a:p>
            <a:r>
              <a:rPr lang="hu-HU" dirty="0"/>
              <a:t>Törökfutáskor itt akkora nagy árvíz keletkezett, hogy egészen az öreg gesztenyefáig ért. Az árvíz hozta magával azt a keresztet, és a gesztenyefa ágai fogták föl, azért tették később a fára</a:t>
            </a:r>
          </a:p>
        </p:txBody>
      </p:sp>
    </p:spTree>
    <p:extLst>
      <p:ext uri="{BB962C8B-B14F-4D97-AF65-F5344CB8AC3E}">
        <p14:creationId xmlns:p14="http://schemas.microsoft.com/office/powerpoint/2010/main" xmlns="" val="3970831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 smtClean="0"/>
              <a:t>Köszönöm a figyelmet!</a:t>
            </a: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xmlns="" val="3174796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atika">
  <a:themeElements>
    <a:clrScheme name="Egyéni 2. séma">
      <a:dk1>
        <a:srgbClr val="7030A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Patika">
      <a:majorFont>
        <a:latin typeface="Book Antiqua"/>
        <a:ea typeface=""/>
        <a:cs typeface=""/>
        <a:font script="Jpan" typeface="HGS明朝B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Patika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0</TotalTime>
  <Words>2503</Words>
  <Application>Microsoft Office PowerPoint</Application>
  <PresentationFormat>Diavetítés a képernyőre (4:3 oldalarány)</PresentationFormat>
  <Paragraphs>229</Paragraphs>
  <Slides>42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42</vt:i4>
      </vt:variant>
    </vt:vector>
  </HeadingPairs>
  <TitlesOfParts>
    <vt:vector size="43" baseType="lpstr">
      <vt:lpstr>Patika</vt:lpstr>
      <vt:lpstr>Szentgyörgyvári értékek</vt:lpstr>
      <vt:lpstr>Természeti környezet</vt:lpstr>
      <vt:lpstr>Természeti környezet</vt:lpstr>
      <vt:lpstr>MÁND</vt:lpstr>
      <vt:lpstr>szentgyörgy</vt:lpstr>
      <vt:lpstr>Betefa / bőtefa</vt:lpstr>
      <vt:lpstr>népesség</vt:lpstr>
      <vt:lpstr>A község urai 18-19. sz.</vt:lpstr>
      <vt:lpstr>Gazdálkodás</vt:lpstr>
      <vt:lpstr>állattartás</vt:lpstr>
      <vt:lpstr>állattartás</vt:lpstr>
      <vt:lpstr>Erdők</vt:lpstr>
      <vt:lpstr>Halászat, rákászat</vt:lpstr>
      <vt:lpstr>Ipar, kézművesség</vt:lpstr>
      <vt:lpstr>építészet</vt:lpstr>
      <vt:lpstr>építkezés</vt:lpstr>
      <vt:lpstr>Épített környezet</vt:lpstr>
      <vt:lpstr>szőlőhegy</vt:lpstr>
      <vt:lpstr>Szőlőművelés</vt:lpstr>
      <vt:lpstr>hegyközség</vt:lpstr>
      <vt:lpstr>hegyközség</vt:lpstr>
      <vt:lpstr>szőlőfajták</vt:lpstr>
      <vt:lpstr>Szőlőhegy - gyümölcsök</vt:lpstr>
      <vt:lpstr>szüret</vt:lpstr>
      <vt:lpstr>Pásztorok - pásztorfaragás</vt:lpstr>
      <vt:lpstr>26. dia</vt:lpstr>
      <vt:lpstr>27. dia</vt:lpstr>
      <vt:lpstr>28. dia</vt:lpstr>
      <vt:lpstr>29. dia</vt:lpstr>
      <vt:lpstr>Pásztorok - pásztorfaragás</vt:lpstr>
      <vt:lpstr>31. dia</vt:lpstr>
      <vt:lpstr>32. dia</vt:lpstr>
      <vt:lpstr>betyárok</vt:lpstr>
      <vt:lpstr>Szent györgy nap</vt:lpstr>
      <vt:lpstr>Piacozás</vt:lpstr>
      <vt:lpstr>táplálkozás</vt:lpstr>
      <vt:lpstr>Pálinka </vt:lpstr>
      <vt:lpstr>Hal </vt:lpstr>
      <vt:lpstr>sütemények</vt:lpstr>
      <vt:lpstr>ünnepek</vt:lpstr>
      <vt:lpstr>Az öreg gesztenyefa</vt:lpstr>
      <vt:lpstr>42. dia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bemutató</dc:title>
  <dc:creator>Szilvi</dc:creator>
  <cp:lastModifiedBy>user</cp:lastModifiedBy>
  <cp:revision>26</cp:revision>
  <cp:lastPrinted>2016-11-12T13:14:36Z</cp:lastPrinted>
  <dcterms:created xsi:type="dcterms:W3CDTF">2016-11-12T08:53:18Z</dcterms:created>
  <dcterms:modified xsi:type="dcterms:W3CDTF">2018-03-01T13:01:42Z</dcterms:modified>
</cp:coreProperties>
</file>